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notesSlides/notesSlide7.xml" ContentType="application/vnd.openxmlformats-officedocument.presentationml.notesSlide+xml"/>
  <Override PartName="/ppt/ink/ink6.xml" ContentType="application/inkml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ink/ink7.xml" ContentType="application/inkml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5"/>
  </p:notesMasterIdLst>
  <p:handoutMasterIdLst>
    <p:handoutMasterId r:id="rId26"/>
  </p:handoutMasterIdLst>
  <p:sldIdLst>
    <p:sldId id="257" r:id="rId5"/>
    <p:sldId id="286" r:id="rId6"/>
    <p:sldId id="258" r:id="rId7"/>
    <p:sldId id="267" r:id="rId8"/>
    <p:sldId id="275" r:id="rId9"/>
    <p:sldId id="266" r:id="rId10"/>
    <p:sldId id="268" r:id="rId11"/>
    <p:sldId id="276" r:id="rId12"/>
    <p:sldId id="278" r:id="rId13"/>
    <p:sldId id="287" r:id="rId14"/>
    <p:sldId id="288" r:id="rId15"/>
    <p:sldId id="289" r:id="rId16"/>
    <p:sldId id="279" r:id="rId17"/>
    <p:sldId id="291" r:id="rId18"/>
    <p:sldId id="280" r:id="rId19"/>
    <p:sldId id="281" r:id="rId20"/>
    <p:sldId id="277" r:id="rId21"/>
    <p:sldId id="290" r:id="rId22"/>
    <p:sldId id="265" r:id="rId23"/>
    <p:sldId id="282" r:id="rId24"/>
  </p:sldIdLst>
  <p:sldSz cx="12192000" cy="6858000"/>
  <p:notesSz cx="7102475" cy="93884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3792" autoAdjust="0"/>
  </p:normalViewPr>
  <p:slideViewPr>
    <p:cSldViewPr>
      <p:cViewPr varScale="1">
        <p:scale>
          <a:sx n="62" d="100"/>
          <a:sy n="62" d="100"/>
        </p:scale>
        <p:origin x="828" y="56"/>
      </p:cViewPr>
      <p:guideLst/>
    </p:cSldViewPr>
  </p:slideViewPr>
  <p:outlineViewPr>
    <p:cViewPr>
      <p:scale>
        <a:sx n="33" d="100"/>
        <a:sy n="33" d="100"/>
      </p:scale>
      <p:origin x="0" y="-794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344"/>
    </p:cViewPr>
  </p:sorterViewPr>
  <p:notesViewPr>
    <p:cSldViewPr>
      <p:cViewPr varScale="1">
        <p:scale>
          <a:sx n="51" d="100"/>
          <a:sy n="51" d="100"/>
        </p:scale>
        <p:origin x="2692" y="2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FFBE2AAA-2CC7-4F9C-A8C6-8B9F2A3E9EF0}" type="datetimeFigureOut">
              <a:rPr lang="en-US" smtClean="0"/>
              <a:t>5/19/2023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950AD62A-9EE1-43E3-A7E5-D268F71DF3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4482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5-10T08:39:36.783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11,'0'-5,"0"-1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5-10T08:39:39.456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5-10T08:39:43.109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0,'3'1,"-1"0,1 0,-1 0,0 0,0 1,1-1,-1 1,0 0,0-1,-1 1,1 0,0 0,2 4,2 1,129 172,-59-72,7-7,160 148,-72-80,-57-51,141 110,-178-170,102 57,93 33,-208-113,18 6,1-4,139 42,-106-47,176 23,-71-33,393-12,-535-14,-1-3,89-22,148-55,-237 61,-2-4,-1-3,-2-3,98-61,-70 30,93-63,-95 62,47-36,-56 26,94-104,-153 149,135-113,-63 59,-72 57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10T08:39:50.6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 24575,'0'-4'0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10T08:39:53.9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178 161 24575,'28'1'0,"1"2"0,0 1 0,37 10 0,-64-14 0,1 1 0,0 0 0,0 0 0,0 0 0,-1 0 0,1 0 0,0 0 0,-1 1 0,1-1 0,-1 1 0,0 0 0,1 0 0,-1 0 0,0 0 0,0 0 0,3 5 0,-4-5 0,-1-1 0,1 1 0,-1-1 0,0 1 0,1-1 0,-1 1 0,0 0 0,0-1 0,0 1 0,0 0 0,0-1 0,-1 1 0,1-1 0,0 1 0,-1 0 0,1-1 0,-1 1 0,0-1 0,1 1 0,-1-1 0,0 1 0,0-1 0,0 0 0,0 0 0,0 1 0,0-1 0,0 0 0,-1 0 0,1 0 0,0 0 0,-3 1 0,0 2 0,0-1 0,-1 0 0,1-1 0,-1 1 0,0-1 0,0 0 0,0 0 0,0 0 0,0-1 0,0 0 0,0 0 0,-1 0 0,1 0 0,0-1 0,-1 0 0,1 0 0,0-1 0,-1 1 0,1-1 0,-9-3 0,-7-3 0,0-1 0,1 0 0,-35-22 0,-1 1 0,49 25 0,-1 1 0,1-1 0,-1 0 0,1-1 0,-11-9 0,16 13 0,1-1 0,-1 1 0,1-1 0,0 0 0,0 1 0,0-1 0,0 0 0,0 0 0,0 0 0,0 0 0,0 0 0,1 0 0,-1 0 0,1 0 0,0 0 0,-1 0 0,1 0 0,0 0 0,0 0 0,0 0 0,1 0 0,-1 0 0,0 0 0,1 0 0,-1 0 0,1 0 0,0 0 0,1-3 0,2-1 0,-1 0 0,1 1 0,0 0 0,1 0 0,-1 0 0,1 0 0,0 1 0,0-1 0,0 1 0,1 0 0,9-4 0,-1 0 0,1 1 0,0 0 0,27-7 0,-17 8-1365,-3 3-5461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10T19:51:57.351"/>
    </inkml:context>
    <inkml:brush xml:id="br0">
      <inkml:brushProperty name="width" value="0.35" units="cm"/>
      <inkml:brushProperty name="height" value="0.35" units="cm"/>
      <inkml:brushProperty name="color" value="#008C3A"/>
    </inkml:brush>
  </inkml:definitions>
  <inkml:trace contextRef="#ctx0" brushRef="#br0">0 318 24575,'54'0'0,"174"-4"0,-179 0 0,0-2 0,78-19 0,367-73 0,6 39 0,-438 53 0,212-6 0,-44 3 0,684-8 0,-607 19 0,423-3 0,-566-12 0,-4 0 0,-76 15 0,69-4 0,-89-10 0,-49 7 0,1 2 0,22-2 0,-13 3 0,-1 0 0,1-1 0,42-12 0,-62 13 90,-4 2-176,1-1 0,-1 1 1,0-1-1,1 1 1,-1-1-1,0 1 1,1 0-1,-1 0 0,0-1 1,1 1-1,-1 0 1,1 0-1,-1 1 1,0-1-1,1 0 1,1 1-1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10T20:25:34.515"/>
    </inkml:context>
    <inkml:brush xml:id="br0">
      <inkml:brushProperty name="width" value="0.1" units="cm"/>
      <inkml:brushProperty name="height" value="0.1" units="cm"/>
      <inkml:brushProperty name="color" value="#333333"/>
    </inkml:brush>
  </inkml:definitions>
  <inkml:trace contextRef="#ctx0" brushRef="#br0">0 11 24575,'3177'0'0,"-3169"0"-341,1-1 0,-1 1-1,15-4 1,-6-2-6485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2B37ADBA-1AC7-4CD6-8AFF-4E8087BA5487}" type="datetimeFigureOut">
              <a:rPr lang="en-US" smtClean="0"/>
              <a:t>5/19/2023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9" tIns="47114" rIns="94229" bIns="4711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</p:spPr>
        <p:txBody>
          <a:bodyPr vert="horz" lIns="94229" tIns="47114" rIns="94229" bIns="47114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5534C2EF-8A97-4DAF-B099-E567883644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091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34C2EF-8A97-4DAF-B099-E567883644D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3765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10248" y="4518203"/>
            <a:ext cx="5918729" cy="4166136"/>
          </a:xfrm>
        </p:spPr>
        <p:txBody>
          <a:bodyPr/>
          <a:lstStyle/>
          <a:p>
            <a:endParaRPr lang="en-US" sz="1900" kern="1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34C2EF-8A97-4DAF-B099-E567883644D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2144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34C2EF-8A97-4DAF-B099-E567883644D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0333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10248" y="4518203"/>
            <a:ext cx="5681980" cy="439921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34C2EF-8A97-4DAF-B099-E567883644D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1061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10248" y="4518203"/>
            <a:ext cx="5681980" cy="439921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34C2EF-8A97-4DAF-B099-E567883644D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8435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34C2EF-8A97-4DAF-B099-E567883644D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96120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34C2EF-8A97-4DAF-B099-E567883644D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4293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42289">
              <a:defRPr/>
            </a:pPr>
            <a:r>
              <a:rPr lang="lt-LT" dirty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34C2EF-8A97-4DAF-B099-E567883644D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85974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34C2EF-8A97-4DAF-B099-E567883644D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12553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34C2EF-8A97-4DAF-B099-E567883644D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95747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34C2EF-8A97-4DAF-B099-E567883644D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0149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34C2EF-8A97-4DAF-B099-E567883644D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51816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34C2EF-8A97-4DAF-B099-E567883644D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4256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34C2EF-8A97-4DAF-B099-E567883644D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4721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34C2EF-8A97-4DAF-B099-E567883644D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5211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34C2EF-8A97-4DAF-B099-E567883644D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5383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34C2EF-8A97-4DAF-B099-E567883644D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0042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42289">
              <a:defRPr/>
            </a:pPr>
            <a:endParaRPr lang="en-US" sz="19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34C2EF-8A97-4DAF-B099-E567883644D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2655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34C2EF-8A97-4DAF-B099-E567883644D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1354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10248" y="4518203"/>
            <a:ext cx="5681980" cy="463556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34C2EF-8A97-4DAF-B099-E567883644D6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92512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4" r="323" b="422"/>
          <a:stretch/>
        </p:blipFill>
        <p:spPr>
          <a:xfrm>
            <a:off x="1524" y="1"/>
            <a:ext cx="12188952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533400"/>
            <a:ext cx="8458200" cy="1828800"/>
          </a:xfrm>
        </p:spPr>
        <p:txBody>
          <a:bodyPr anchor="b">
            <a:normAutofit/>
          </a:bodyPr>
          <a:lstStyle>
            <a:lvl1pPr algn="l"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2438400"/>
            <a:ext cx="7086600" cy="914400"/>
          </a:xfrm>
        </p:spPr>
        <p:txBody>
          <a:bodyPr>
            <a:normAutofit/>
          </a:bodyPr>
          <a:lstStyle>
            <a:lvl1pPr marL="0" indent="0" algn="l">
              <a:spcBef>
                <a:spcPts val="1200"/>
              </a:spcBef>
              <a:buNone/>
              <a:defRPr sz="240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4451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Picture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" y="1716"/>
            <a:ext cx="12188952" cy="685628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580" y="5791200"/>
            <a:ext cx="8115419" cy="701674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en-US" sz="24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Freeform 5"/>
          <p:cNvSpPr>
            <a:spLocks/>
          </p:cNvSpPr>
          <p:nvPr/>
        </p:nvSpPr>
        <p:spPr bwMode="gray">
          <a:xfrm>
            <a:off x="762000" y="933449"/>
            <a:ext cx="41148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Picture Placeholder 14" descr="An empty placeholder to add an image. Click on the placeholder and select the image that you wish to add"/>
          <p:cNvSpPr>
            <a:spLocks noGrp="1"/>
          </p:cNvSpPr>
          <p:nvPr>
            <p:ph type="pic" sz="quarter" idx="13"/>
          </p:nvPr>
        </p:nvSpPr>
        <p:spPr>
          <a:xfrm>
            <a:off x="992435" y="1113022"/>
            <a:ext cx="3638453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4"/>
          </p:nvPr>
        </p:nvSpPr>
        <p:spPr>
          <a:xfrm>
            <a:off x="1028581" y="5181600"/>
            <a:ext cx="3566160" cy="493776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0" indent="0">
              <a:spcBef>
                <a:spcPts val="1200"/>
              </a:spcBef>
              <a:buNone/>
              <a:defRPr sz="1800"/>
            </a:lvl2pPr>
            <a:lvl3pPr marL="0" indent="0">
              <a:spcBef>
                <a:spcPts val="1200"/>
              </a:spcBef>
              <a:buNone/>
              <a:defRPr sz="1800"/>
            </a:lvl3pPr>
            <a:lvl4pPr marL="0" indent="0">
              <a:spcBef>
                <a:spcPts val="1200"/>
              </a:spcBef>
              <a:buNone/>
              <a:defRPr sz="1800"/>
            </a:lvl4pPr>
            <a:lvl5pPr marL="0" indent="0">
              <a:spcBef>
                <a:spcPts val="1200"/>
              </a:spcBef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Freeform 5"/>
          <p:cNvSpPr>
            <a:spLocks/>
          </p:cNvSpPr>
          <p:nvPr/>
        </p:nvSpPr>
        <p:spPr bwMode="gray">
          <a:xfrm>
            <a:off x="5300133" y="933449"/>
            <a:ext cx="41148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Picture Placeholder 18" descr="An empty placeholder to add an image. Click on the placeholder and select the image that you wish to add"/>
          <p:cNvSpPr>
            <a:spLocks noGrp="1"/>
          </p:cNvSpPr>
          <p:nvPr>
            <p:ph type="pic" sz="quarter" idx="15"/>
          </p:nvPr>
        </p:nvSpPr>
        <p:spPr>
          <a:xfrm>
            <a:off x="5530568" y="1113022"/>
            <a:ext cx="3638453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Text Placeholder 16"/>
          <p:cNvSpPr>
            <a:spLocks noGrp="1"/>
          </p:cNvSpPr>
          <p:nvPr>
            <p:ph type="body" sz="quarter" idx="16"/>
          </p:nvPr>
        </p:nvSpPr>
        <p:spPr>
          <a:xfrm>
            <a:off x="5566714" y="5181600"/>
            <a:ext cx="3566160" cy="493776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0" indent="0">
              <a:spcBef>
                <a:spcPts val="1200"/>
              </a:spcBef>
              <a:buNone/>
              <a:defRPr sz="1800"/>
            </a:lvl2pPr>
            <a:lvl3pPr marL="0" indent="0">
              <a:spcBef>
                <a:spcPts val="1200"/>
              </a:spcBef>
              <a:buNone/>
              <a:defRPr sz="1800"/>
            </a:lvl3pPr>
            <a:lvl4pPr marL="0" indent="0">
              <a:spcBef>
                <a:spcPts val="1200"/>
              </a:spcBef>
              <a:buNone/>
              <a:defRPr sz="1800"/>
            </a:lvl4pPr>
            <a:lvl5pPr marL="0" indent="0">
              <a:spcBef>
                <a:spcPts val="1200"/>
              </a:spcBef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37772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hree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" y="1716"/>
            <a:ext cx="12188952" cy="685628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580" y="5305424"/>
            <a:ext cx="8104083" cy="579921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Freeform 5"/>
          <p:cNvSpPr>
            <a:spLocks/>
          </p:cNvSpPr>
          <p:nvPr/>
        </p:nvSpPr>
        <p:spPr bwMode="gray">
          <a:xfrm>
            <a:off x="762000" y="933449"/>
            <a:ext cx="53340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Picture Placeholder 14" descr="An empty placeholder to add an image. Click on the placeholder and select the image that you wish to add"/>
          <p:cNvSpPr>
            <a:spLocks noGrp="1"/>
          </p:cNvSpPr>
          <p:nvPr>
            <p:ph type="pic" sz="quarter" idx="13"/>
          </p:nvPr>
        </p:nvSpPr>
        <p:spPr>
          <a:xfrm>
            <a:off x="991888" y="1113022"/>
            <a:ext cx="4874224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8" name="Freeform 5"/>
          <p:cNvSpPr>
            <a:spLocks/>
          </p:cNvSpPr>
          <p:nvPr/>
        </p:nvSpPr>
        <p:spPr bwMode="gray">
          <a:xfrm>
            <a:off x="6323873" y="967316"/>
            <a:ext cx="2990942" cy="1934384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Picture Placeholder 18" descr="An empty placeholder to add an image. Click on the placeholder and select the image that you wish to add"/>
          <p:cNvSpPr>
            <a:spLocks noGrp="1"/>
          </p:cNvSpPr>
          <p:nvPr>
            <p:ph type="pic" sz="quarter" idx="15"/>
          </p:nvPr>
        </p:nvSpPr>
        <p:spPr>
          <a:xfrm>
            <a:off x="6506025" y="1109743"/>
            <a:ext cx="2626638" cy="164953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2" name="Freeform 5"/>
          <p:cNvSpPr>
            <a:spLocks/>
          </p:cNvSpPr>
          <p:nvPr/>
        </p:nvSpPr>
        <p:spPr bwMode="gray">
          <a:xfrm>
            <a:off x="6323873" y="3060954"/>
            <a:ext cx="2990942" cy="1934384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Picture Placeholder 12" descr="An empty placeholder to add an image. Click on the placeholder and select the image that you wish to add"/>
          <p:cNvSpPr>
            <a:spLocks noGrp="1"/>
          </p:cNvSpPr>
          <p:nvPr>
            <p:ph type="pic" sz="quarter" idx="16"/>
          </p:nvPr>
        </p:nvSpPr>
        <p:spPr>
          <a:xfrm>
            <a:off x="6506025" y="3203381"/>
            <a:ext cx="2626638" cy="164953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4"/>
          </p:nvPr>
        </p:nvSpPr>
        <p:spPr>
          <a:xfrm>
            <a:off x="1028581" y="5919255"/>
            <a:ext cx="8104082" cy="49742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600"/>
            </a:lvl1pPr>
            <a:lvl2pPr marL="0" indent="0">
              <a:spcBef>
                <a:spcPts val="1200"/>
              </a:spcBef>
              <a:buNone/>
              <a:defRPr sz="1800"/>
            </a:lvl2pPr>
            <a:lvl3pPr marL="0" indent="0">
              <a:spcBef>
                <a:spcPts val="1200"/>
              </a:spcBef>
              <a:buNone/>
              <a:defRPr sz="1800"/>
            </a:lvl3pPr>
            <a:lvl4pPr marL="0" indent="0">
              <a:spcBef>
                <a:spcPts val="1200"/>
              </a:spcBef>
              <a:buNone/>
              <a:defRPr sz="1800"/>
            </a:lvl4pPr>
            <a:lvl5pPr marL="0" indent="0">
              <a:spcBef>
                <a:spcPts val="1200"/>
              </a:spcBef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17792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ve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3" y="283"/>
            <a:ext cx="12188952" cy="685971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77400" y="365126"/>
            <a:ext cx="2133600" cy="1539874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en-US" sz="24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8" name="Freeform 5"/>
          <p:cNvSpPr>
            <a:spLocks/>
          </p:cNvSpPr>
          <p:nvPr/>
        </p:nvSpPr>
        <p:spPr bwMode="gray">
          <a:xfrm>
            <a:off x="4182533" y="265044"/>
            <a:ext cx="5232399" cy="3020023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Picture Placeholder 8" descr="An empty placeholder to add an image. Click on the placeholder and select the image that you wish to add"/>
          <p:cNvSpPr>
            <a:spLocks noGrp="1"/>
          </p:cNvSpPr>
          <p:nvPr>
            <p:ph type="pic" sz="quarter" idx="13"/>
          </p:nvPr>
        </p:nvSpPr>
        <p:spPr>
          <a:xfrm>
            <a:off x="4424435" y="436315"/>
            <a:ext cx="4748594" cy="267748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Freeform 5"/>
          <p:cNvSpPr>
            <a:spLocks/>
          </p:cNvSpPr>
          <p:nvPr/>
        </p:nvSpPr>
        <p:spPr bwMode="gray">
          <a:xfrm>
            <a:off x="816188" y="384723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Picture Placeholder 10" descr="An empty placeholder to add an image. Click on the placeholder and select the image that you wish to add"/>
          <p:cNvSpPr>
            <a:spLocks noGrp="1"/>
          </p:cNvSpPr>
          <p:nvPr>
            <p:ph type="pic" sz="quarter" idx="15"/>
          </p:nvPr>
        </p:nvSpPr>
        <p:spPr>
          <a:xfrm>
            <a:off x="1013022" y="538232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2" name="Freeform 5"/>
          <p:cNvSpPr>
            <a:spLocks/>
          </p:cNvSpPr>
          <p:nvPr/>
        </p:nvSpPr>
        <p:spPr bwMode="gray">
          <a:xfrm>
            <a:off x="816188" y="2478361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Picture Placeholder 12" descr="An empty placeholder to add an image. Click on the placeholder and select the image that you wish to add"/>
          <p:cNvSpPr>
            <a:spLocks noGrp="1"/>
          </p:cNvSpPr>
          <p:nvPr>
            <p:ph type="pic" sz="quarter" idx="16"/>
          </p:nvPr>
        </p:nvSpPr>
        <p:spPr>
          <a:xfrm>
            <a:off x="1013022" y="2631870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4" name="Freeform 5"/>
          <p:cNvSpPr>
            <a:spLocks/>
          </p:cNvSpPr>
          <p:nvPr/>
        </p:nvSpPr>
        <p:spPr bwMode="gray">
          <a:xfrm>
            <a:off x="816188" y="4571999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Picture Placeholder 14" descr="An empty placeholder to add an image. Click on the placeholder and select the image that you wish to add"/>
          <p:cNvSpPr>
            <a:spLocks noGrp="1"/>
          </p:cNvSpPr>
          <p:nvPr>
            <p:ph type="pic" sz="quarter" idx="17"/>
          </p:nvPr>
        </p:nvSpPr>
        <p:spPr>
          <a:xfrm>
            <a:off x="1013022" y="4725508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Freeform 5"/>
          <p:cNvSpPr>
            <a:spLocks/>
          </p:cNvSpPr>
          <p:nvPr/>
        </p:nvSpPr>
        <p:spPr bwMode="gray">
          <a:xfrm>
            <a:off x="4182533" y="3448511"/>
            <a:ext cx="5232399" cy="3020023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Picture Placeholder 20" descr="An empty placeholder to add an image. Click on the placeholder and select the image that you wish to add"/>
          <p:cNvSpPr>
            <a:spLocks noGrp="1"/>
          </p:cNvSpPr>
          <p:nvPr>
            <p:ph type="pic" sz="quarter" idx="18"/>
          </p:nvPr>
        </p:nvSpPr>
        <p:spPr>
          <a:xfrm>
            <a:off x="4424435" y="3619782"/>
            <a:ext cx="4748594" cy="267748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4672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8593D-7C47-471E-A8DF-97AC4FFD13F5}" type="datetimeFigureOut">
              <a:rPr lang="en-US" smtClean="0"/>
              <a:t>5/19/2023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261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365125"/>
            <a:ext cx="1828799" cy="4940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4000" y="365125"/>
            <a:ext cx="6858000" cy="4940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8593D-7C47-471E-A8DF-97AC4FFD13F5}" type="datetimeFigureOut">
              <a:rPr lang="en-US" smtClean="0"/>
              <a:t>5/19/2023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244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8593D-7C47-471E-A8DF-97AC4FFD13F5}" type="datetimeFigureOut">
              <a:rPr lang="en-US" smtClean="0"/>
              <a:t>5/19/2023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739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" t="422"/>
          <a:stretch/>
        </p:blipFill>
        <p:spPr>
          <a:xfrm>
            <a:off x="0" y="0"/>
            <a:ext cx="12188952" cy="685717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2800" y="533400"/>
            <a:ext cx="7315200" cy="1828800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52800" y="2438400"/>
            <a:ext cx="5486400" cy="91440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24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79508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0" y="1825625"/>
            <a:ext cx="4389120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78880" y="1825625"/>
            <a:ext cx="4389120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8593D-7C47-471E-A8DF-97AC4FFD13F5}" type="datetimeFigureOut">
              <a:rPr lang="en-US" smtClean="0"/>
              <a:t>5/19/2023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302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1828799"/>
            <a:ext cx="4389120" cy="795867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400" b="0">
                <a:solidFill>
                  <a:schemeClr val="accent4">
                    <a:lumMod val="7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24000" y="2624666"/>
            <a:ext cx="4389120" cy="267546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78880" y="1828799"/>
            <a:ext cx="4389120" cy="795867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400" b="0">
                <a:solidFill>
                  <a:schemeClr val="accent4">
                    <a:lumMod val="7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78880" y="2624666"/>
            <a:ext cx="4389120" cy="267546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8593D-7C47-471E-A8DF-97AC4FFD13F5}" type="datetimeFigureOut">
              <a:rPr lang="en-US" smtClean="0"/>
              <a:t>5/19/2023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086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8593D-7C47-471E-A8DF-97AC4FFD13F5}" type="datetimeFigureOut">
              <a:rPr lang="en-US" smtClean="0"/>
              <a:t>5/19/2023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025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8593D-7C47-471E-A8DF-97AC4FFD13F5}" type="datetimeFigureOut">
              <a:rPr lang="en-US" smtClean="0"/>
              <a:t>5/19/2023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071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24400" y="1828800"/>
            <a:ext cx="5943600" cy="347662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3999" y="1828800"/>
            <a:ext cx="2926080" cy="3476625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8593D-7C47-471E-A8DF-97AC4FFD13F5}" type="datetimeFigureOut">
              <a:rPr lang="en-US" smtClean="0"/>
              <a:t>5/19/2023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354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5"/>
          <p:cNvSpPr>
            <a:spLocks/>
          </p:cNvSpPr>
          <p:nvPr/>
        </p:nvSpPr>
        <p:spPr bwMode="gray">
          <a:xfrm>
            <a:off x="804333" y="1695450"/>
            <a:ext cx="5596467" cy="3295650"/>
          </a:xfrm>
          <a:custGeom>
            <a:avLst/>
            <a:gdLst>
              <a:gd name="T0" fmla="*/ 1279 w 1347"/>
              <a:gd name="T1" fmla="*/ 919 h 986"/>
              <a:gd name="T2" fmla="*/ 65 w 1347"/>
              <a:gd name="T3" fmla="*/ 919 h 986"/>
              <a:gd name="T4" fmla="*/ 65 w 1347"/>
              <a:gd name="T5" fmla="*/ 64 h 986"/>
              <a:gd name="T6" fmla="*/ 1279 w 1347"/>
              <a:gd name="T7" fmla="*/ 64 h 986"/>
              <a:gd name="T8" fmla="*/ 1279 w 1347"/>
              <a:gd name="T9" fmla="*/ 919 h 9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47" h="986">
                <a:moveTo>
                  <a:pt x="1279" y="919"/>
                </a:moveTo>
                <a:cubicBezTo>
                  <a:pt x="1211" y="986"/>
                  <a:pt x="121" y="974"/>
                  <a:pt x="65" y="919"/>
                </a:cubicBezTo>
                <a:cubicBezTo>
                  <a:pt x="9" y="863"/>
                  <a:pt x="0" y="128"/>
                  <a:pt x="65" y="64"/>
                </a:cubicBezTo>
                <a:cubicBezTo>
                  <a:pt x="130" y="0"/>
                  <a:pt x="1217" y="3"/>
                  <a:pt x="1279" y="64"/>
                </a:cubicBezTo>
                <a:cubicBezTo>
                  <a:pt x="1341" y="125"/>
                  <a:pt x="1347" y="852"/>
                  <a:pt x="1279" y="91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Picture Placeholder 11" descr="An empty placeholder to add an image. Click on the placeholder and select the image that you wish to add"/>
          <p:cNvSpPr>
            <a:spLocks noGrp="1"/>
          </p:cNvSpPr>
          <p:nvPr>
            <p:ph type="pic" idx="1"/>
          </p:nvPr>
        </p:nvSpPr>
        <p:spPr>
          <a:xfrm>
            <a:off x="1006022" y="1874520"/>
            <a:ext cx="5193089" cy="2937510"/>
          </a:xfrm>
          <a:custGeom>
            <a:avLst/>
            <a:gdLst>
              <a:gd name="connsiteX0" fmla="*/ 2531359 w 5066932"/>
              <a:gd name="connsiteY0" fmla="*/ 21 h 2945784"/>
              <a:gd name="connsiteX1" fmla="*/ 4878015 w 5066932"/>
              <a:gd name="connsiteY1" fmla="*/ 145719 h 2945784"/>
              <a:gd name="connsiteX2" fmla="*/ 4878015 w 5066932"/>
              <a:gd name="connsiteY2" fmla="*/ 2803241 h 2945784"/>
              <a:gd name="connsiteX3" fmla="*/ 175988 w 5066932"/>
              <a:gd name="connsiteY3" fmla="*/ 2803241 h 2945784"/>
              <a:gd name="connsiteX4" fmla="*/ 175988 w 5066932"/>
              <a:gd name="connsiteY4" fmla="*/ 145719 h 2945784"/>
              <a:gd name="connsiteX5" fmla="*/ 2531359 w 5066932"/>
              <a:gd name="connsiteY5" fmla="*/ 21 h 2945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66932" h="2945784">
                <a:moveTo>
                  <a:pt x="2531359" y="21"/>
                </a:moveTo>
                <a:cubicBezTo>
                  <a:pt x="3645379" y="1187"/>
                  <a:pt x="4757946" y="50918"/>
                  <a:pt x="4878015" y="145719"/>
                </a:cubicBezTo>
                <a:cubicBezTo>
                  <a:pt x="5118151" y="335320"/>
                  <a:pt x="5141390" y="2594991"/>
                  <a:pt x="4878015" y="2803241"/>
                </a:cubicBezTo>
                <a:cubicBezTo>
                  <a:pt x="4614639" y="3011491"/>
                  <a:pt x="392886" y="2974193"/>
                  <a:pt x="175988" y="2803241"/>
                </a:cubicBezTo>
                <a:cubicBezTo>
                  <a:pt x="-40909" y="2629181"/>
                  <a:pt x="-75768" y="344644"/>
                  <a:pt x="175988" y="145719"/>
                </a:cubicBezTo>
                <a:cubicBezTo>
                  <a:pt x="301866" y="46256"/>
                  <a:pt x="1417339" y="-1144"/>
                  <a:pt x="2531359" y="21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10400" y="2245995"/>
            <a:ext cx="3657600" cy="219456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8593D-7C47-471E-A8DF-97AC4FFD13F5}" type="datetimeFigureOut">
              <a:rPr lang="en-US" smtClean="0"/>
              <a:t>5/19/2023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318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" t="511" r="525" b="2999"/>
          <a:stretch/>
        </p:blipFill>
        <p:spPr>
          <a:xfrm>
            <a:off x="0" y="0"/>
            <a:ext cx="12188826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9829800" cy="10826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1828800"/>
            <a:ext cx="91440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09800" y="6416675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010400" y="6416675"/>
            <a:ext cx="1371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7FC8593D-7C47-471E-A8DF-97AC4FFD13F5}" type="datetimeFigureOut">
              <a:rPr lang="en-US" smtClean="0"/>
              <a:pPr/>
              <a:t>5/19/2023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838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289D71E3-7D81-4C24-B9D8-6B108755C64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654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2" r:id="rId11"/>
    <p:sldLayoutId id="2147483661" r:id="rId12"/>
    <p:sldLayoutId id="2147483658" r:id="rId13"/>
    <p:sldLayoutId id="2147483659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3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5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5.jpg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image" Target="../media/image7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g"/><Relationship Id="rId5" Type="http://schemas.openxmlformats.org/officeDocument/2006/relationships/image" Target="../media/image9.jpeg"/><Relationship Id="rId10" Type="http://schemas.openxmlformats.org/officeDocument/2006/relationships/image" Target="../media/image13.jpg"/><Relationship Id="rId4" Type="http://schemas.openxmlformats.org/officeDocument/2006/relationships/image" Target="../media/image8.JPG"/><Relationship Id="rId9" Type="http://schemas.openxmlformats.org/officeDocument/2006/relationships/image" Target="../media/image12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7" Type="http://schemas.openxmlformats.org/officeDocument/2006/relationships/image" Target="../media/image1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customXml" Target="../ink/ink4.xml"/><Relationship Id="rId18" Type="http://schemas.openxmlformats.org/officeDocument/2006/relationships/image" Target="../media/image19.jpg"/><Relationship Id="rId3" Type="http://schemas.openxmlformats.org/officeDocument/2006/relationships/image" Target="../media/image18.png"/><Relationship Id="rId12" Type="http://schemas.openxmlformats.org/officeDocument/2006/relationships/image" Target="../media/image17.png"/><Relationship Id="rId17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19.pn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10.xml"/><Relationship Id="rId11" Type="http://schemas.openxmlformats.org/officeDocument/2006/relationships/customXml" Target="../ink/ink3.xml"/><Relationship Id="rId15" Type="http://schemas.openxmlformats.org/officeDocument/2006/relationships/customXml" Target="../ink/ink5.xml"/><Relationship Id="rId10" Type="http://schemas.openxmlformats.org/officeDocument/2006/relationships/image" Target="../media/image16.png"/><Relationship Id="rId19" Type="http://schemas.openxmlformats.org/officeDocument/2006/relationships/image" Target="../media/image20.JPG"/><Relationship Id="rId4" Type="http://schemas.openxmlformats.org/officeDocument/2006/relationships/customXml" Target="../ink/ink1.xml"/><Relationship Id="rId9" Type="http://schemas.openxmlformats.org/officeDocument/2006/relationships/customXml" Target="../ink/ink2.xml"/><Relationship Id="rId14" Type="http://schemas.openxmlformats.org/officeDocument/2006/relationships/image" Target="../media/image180.png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4.jpg"/><Relationship Id="rId3" Type="http://schemas.openxmlformats.org/officeDocument/2006/relationships/image" Target="../media/image6.png"/><Relationship Id="rId12" Type="http://schemas.openxmlformats.org/officeDocument/2006/relationships/image" Target="../media/image23.jp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27.jpg"/><Relationship Id="rId1" Type="http://schemas.openxmlformats.org/officeDocument/2006/relationships/slideLayout" Target="../slideLayouts/slideLayout12.xml"/><Relationship Id="rId11" Type="http://schemas.openxmlformats.org/officeDocument/2006/relationships/image" Target="../media/image22.jpg"/><Relationship Id="rId15" Type="http://schemas.openxmlformats.org/officeDocument/2006/relationships/image" Target="../media/image26.jpg"/><Relationship Id="rId10" Type="http://schemas.openxmlformats.org/officeDocument/2006/relationships/image" Target="../media/image25.png"/><Relationship Id="rId4" Type="http://schemas.openxmlformats.org/officeDocument/2006/relationships/customXml" Target="../ink/ink6.xml"/><Relationship Id="rId14" Type="http://schemas.openxmlformats.org/officeDocument/2006/relationships/image" Target="../media/image2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2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6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5" Type="http://schemas.openxmlformats.org/officeDocument/2006/relationships/customXml" Target="../ink/ink7.xml"/><Relationship Id="rId4" Type="http://schemas.openxmlformats.org/officeDocument/2006/relationships/image" Target="../media/image28.jpg"/><Relationship Id="rId9" Type="http://schemas.openxmlformats.org/officeDocument/2006/relationships/image" Target="../media/image2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533400"/>
            <a:ext cx="8458200" cy="1219200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</a:t>
            </a:r>
            <a:r>
              <a:rPr lang="lt-LT" sz="32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ŪRYBIŠKUMAS VAIKO KELYJE Į SĖKMĘ</a:t>
            </a:r>
            <a:endParaRPr lang="en-US" sz="320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1905000"/>
            <a:ext cx="7086600" cy="361950"/>
          </a:xfrm>
        </p:spPr>
        <p:txBody>
          <a:bodyPr>
            <a:normAutofit/>
          </a:bodyPr>
          <a:lstStyle/>
          <a:p>
            <a:r>
              <a:rPr lang="lt-LT" sz="1600" dirty="0">
                <a:latin typeface="Calibri" panose="020F0502020204030204" pitchFamily="34" charset="0"/>
                <a:cs typeface="Calibri" panose="020F0502020204030204" pitchFamily="34" charset="0"/>
              </a:rPr>
              <a:t>Ernesta Kazlauskaitė - Tsakona</a:t>
            </a: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23C37347-9CEB-C103-1870-2341C918F69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1400" y="142875"/>
            <a:ext cx="781050" cy="781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047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88069E-7999-2A59-37EF-5408470EEF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304800"/>
            <a:ext cx="9829800" cy="625474"/>
          </a:xfrm>
        </p:spPr>
        <p:txBody>
          <a:bodyPr/>
          <a:lstStyle/>
          <a:p>
            <a:r>
              <a:rPr lang="lt-LT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KŪRYBIŠKUMO KOMPETENCIJA</a:t>
            </a:r>
            <a:endParaRPr lang="en-US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ABA0EC1D-839E-CC08-2D91-B6BFF6DD7A5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5200" y="152400"/>
            <a:ext cx="781050" cy="78105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E3CA8F89-7D31-D6CB-5F45-0DFE92A41388}"/>
              </a:ext>
            </a:extLst>
          </p:cNvPr>
          <p:cNvSpPr txBox="1">
            <a:spLocks/>
          </p:cNvSpPr>
          <p:nvPr/>
        </p:nvSpPr>
        <p:spPr>
          <a:xfrm>
            <a:off x="6629400" y="533400"/>
            <a:ext cx="4648199" cy="27432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4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lt-LT" sz="51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GEBĖJIMAI </a:t>
            </a:r>
          </a:p>
          <a:p>
            <a:pPr>
              <a:lnSpc>
                <a:spcPct val="120000"/>
              </a:lnSpc>
            </a:pPr>
            <a:endParaRPr lang="lt-LT" sz="1700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91440" indent="-18288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lt-LT" sz="4200" dirty="0">
                <a:latin typeface="Calibri" panose="020F0502020204030204" pitchFamily="34" charset="0"/>
                <a:cs typeface="Calibri" panose="020F0502020204030204" pitchFamily="34" charset="0"/>
              </a:rPr>
              <a:t>VEIKTI: tyrinėti</a:t>
            </a:r>
          </a:p>
          <a:p>
            <a:pPr marL="91440" indent="-18288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lt-LT" sz="4200" dirty="0">
                <a:latin typeface="Calibri" panose="020F0502020204030204" pitchFamily="34" charset="0"/>
                <a:cs typeface="Calibri" panose="020F0502020204030204" pitchFamily="34" charset="0"/>
              </a:rPr>
              <a:t>MĄSTYTI: generuoti, kurti</a:t>
            </a:r>
          </a:p>
          <a:p>
            <a:pPr marL="91440" indent="-18288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lt-LT" sz="4200" dirty="0">
                <a:latin typeface="Calibri" panose="020F0502020204030204" pitchFamily="34" charset="0"/>
                <a:cs typeface="Calibri" panose="020F0502020204030204" pitchFamily="34" charset="0"/>
              </a:rPr>
              <a:t>SUVOKTI IR VERTINTI: asmeniškai ir kitiems reikšmingas </a:t>
            </a:r>
          </a:p>
          <a:p>
            <a:pPr marL="91440" indent="-18288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lt-LT" sz="4200" dirty="0">
                <a:latin typeface="Calibri" panose="020F0502020204030204" pitchFamily="34" charset="0"/>
                <a:cs typeface="Calibri" panose="020F0502020204030204" pitchFamily="34" charset="0"/>
              </a:rPr>
              <a:t>SIEKTI REZULTATO: kūrybines idėjas, produktus, problemų sprendimus</a:t>
            </a:r>
          </a:p>
          <a:p>
            <a:endParaRPr lang="lt-LT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EDB39FE-6853-157B-169D-C1C10B3A9465}"/>
              </a:ext>
            </a:extLst>
          </p:cNvPr>
          <p:cNvSpPr txBox="1"/>
          <p:nvPr/>
        </p:nvSpPr>
        <p:spPr>
          <a:xfrm>
            <a:off x="6781800" y="3505200"/>
            <a:ext cx="4343400" cy="24314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t-LT" sz="24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PADEDA MOKINIUI: </a:t>
            </a:r>
          </a:p>
          <a:p>
            <a:endParaRPr lang="lt-LT" sz="800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82880" indent="-182880">
              <a:buFont typeface="Arial" panose="020B0604020202020204" pitchFamily="34" charset="0"/>
              <a:buChar char="•"/>
            </a:pPr>
            <a:r>
              <a:rPr lang="lt-LT" sz="2000" dirty="0">
                <a:latin typeface="Calibri" panose="020F0502020204030204" pitchFamily="34" charset="0"/>
                <a:cs typeface="Calibri" panose="020F0502020204030204" pitchFamily="34" charset="0"/>
              </a:rPr>
              <a:t>Greitai orientuotis sudėtingose situacijose</a:t>
            </a:r>
          </a:p>
          <a:p>
            <a:pPr marL="182880" indent="-182880">
              <a:buFont typeface="Arial" panose="020B0604020202020204" pitchFamily="34" charset="0"/>
              <a:buChar char="•"/>
            </a:pPr>
            <a:r>
              <a:rPr lang="lt-LT" sz="20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Spręsti problemas</a:t>
            </a:r>
          </a:p>
          <a:p>
            <a:pPr marL="182880" indent="-182880">
              <a:buFont typeface="Arial" panose="020B0604020202020204" pitchFamily="34" charset="0"/>
              <a:buChar char="•"/>
            </a:pPr>
            <a:r>
              <a:rPr lang="lt-LT" sz="2000" dirty="0">
                <a:latin typeface="Calibri" panose="020F0502020204030204" pitchFamily="34" charset="0"/>
                <a:cs typeface="Calibri" panose="020F0502020204030204" pitchFamily="34" charset="0"/>
              </a:rPr>
              <a:t>Nebijoti klysti </a:t>
            </a:r>
          </a:p>
          <a:p>
            <a:pPr marL="182880" indent="-182880">
              <a:buFont typeface="Arial" panose="020B0604020202020204" pitchFamily="34" charset="0"/>
              <a:buChar char="•"/>
            </a:pPr>
            <a:r>
              <a:rPr lang="lt-LT" sz="2000" dirty="0">
                <a:latin typeface="Calibri" panose="020F0502020204030204" pitchFamily="34" charset="0"/>
                <a:cs typeface="Calibri" panose="020F0502020204030204" pitchFamily="34" charset="0"/>
              </a:rPr>
              <a:t>NUOLAT AUGTI</a:t>
            </a:r>
          </a:p>
          <a:p>
            <a:pPr marL="182880" indent="-182880">
              <a:buFont typeface="Arial" panose="020B0604020202020204" pitchFamily="34" charset="0"/>
              <a:buChar char="•"/>
            </a:pPr>
            <a:r>
              <a:rPr lang="lt-LT" sz="2000" dirty="0">
                <a:latin typeface="Calibri" panose="020F0502020204030204" pitchFamily="34" charset="0"/>
                <a:cs typeface="Calibri" panose="020F0502020204030204" pitchFamily="34" charset="0"/>
              </a:rPr>
              <a:t>PATIRTI SĖKMĘ</a:t>
            </a:r>
          </a:p>
        </p:txBody>
      </p:sp>
      <p:pic>
        <p:nvPicPr>
          <p:cNvPr id="16" name="Picture 15" descr="A picture containing clothing, person, outdoor, plant&#10;&#10;Description automatically generated">
            <a:extLst>
              <a:ext uri="{FF2B5EF4-FFF2-40B4-BE49-F238E27FC236}">
                <a16:creationId xmlns:a16="http://schemas.microsoft.com/office/drawing/2014/main" id="{9FBC80C6-4C02-90E3-9F5C-946A9A14BE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7800" y="1905000"/>
            <a:ext cx="4343400" cy="28575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0B16146B-BD6A-2266-2BD3-5D4B7D093C94}"/>
              </a:ext>
            </a:extLst>
          </p:cNvPr>
          <p:cNvSpPr txBox="1"/>
          <p:nvPr/>
        </p:nvSpPr>
        <p:spPr>
          <a:xfrm>
            <a:off x="1594260" y="5582692"/>
            <a:ext cx="380737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lt-LT" sz="2000" b="0" i="1" dirty="0">
                <a:solidFill>
                  <a:schemeClr val="accent5">
                    <a:lumMod val="50000"/>
                  </a:schemeClr>
                </a:solidFill>
                <a:effectLst/>
                <a:latin typeface="Avenir Book"/>
              </a:rPr>
              <a:t>„Kūrybiškumas – </a:t>
            </a:r>
            <a:r>
              <a:rPr lang="lt-LT" sz="2000" i="1" dirty="0">
                <a:solidFill>
                  <a:schemeClr val="accent5">
                    <a:lumMod val="50000"/>
                  </a:schemeClr>
                </a:solidFill>
                <a:latin typeface="Avenir Book"/>
              </a:rPr>
              <a:t>svarbiausias žmogaus išteklius</a:t>
            </a:r>
            <a:r>
              <a:rPr lang="en-US" sz="2000" b="0" i="1" dirty="0">
                <a:solidFill>
                  <a:schemeClr val="accent5">
                    <a:lumMod val="50000"/>
                  </a:schemeClr>
                </a:solidFill>
                <a:effectLst/>
                <a:latin typeface="Avenir Book"/>
              </a:rPr>
              <a:t>”</a:t>
            </a:r>
            <a:r>
              <a:rPr lang="lt-LT" sz="2000" b="0" i="1" dirty="0">
                <a:solidFill>
                  <a:schemeClr val="accent5">
                    <a:lumMod val="50000"/>
                  </a:schemeClr>
                </a:solidFill>
                <a:effectLst/>
                <a:latin typeface="Avenir Book"/>
              </a:rPr>
              <a:t> </a:t>
            </a:r>
            <a:r>
              <a:rPr lang="lt-LT" sz="2000" b="0" i="1" dirty="0">
                <a:solidFill>
                  <a:srgbClr val="4A4A4A"/>
                </a:solidFill>
                <a:effectLst/>
                <a:latin typeface="Avenir Book"/>
              </a:rPr>
              <a:t>Edvard de Bono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658486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A549EE-58B3-27E9-E8C8-CE81378AAB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28600"/>
            <a:ext cx="9829800" cy="625474"/>
          </a:xfrm>
        </p:spPr>
        <p:txBody>
          <a:bodyPr>
            <a:normAutofit/>
          </a:bodyPr>
          <a:lstStyle/>
          <a:p>
            <a:r>
              <a:rPr lang="lt-LT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KŪRYBIŠKUMO KOMPETENCIJ</a:t>
            </a:r>
            <a:r>
              <a:rPr lang="en-US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5C05B4E-3737-3372-F6C9-40CB0907F381}"/>
              </a:ext>
            </a:extLst>
          </p:cNvPr>
          <p:cNvSpPr txBox="1"/>
          <p:nvPr/>
        </p:nvSpPr>
        <p:spPr>
          <a:xfrm>
            <a:off x="6629400" y="1456604"/>
            <a:ext cx="4953856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t-LT" sz="2000" kern="1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</a:t>
            </a:r>
            <a:r>
              <a:rPr lang="en-US" sz="2000" kern="1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LYGIS</a:t>
            </a:r>
            <a:r>
              <a:rPr lang="lt-LT" sz="2000" kern="100" dirty="0">
                <a:latin typeface="Calibri" panose="020F0502020204030204" pitchFamily="34" charset="0"/>
                <a:cs typeface="Calibri" panose="020F0502020204030204" pitchFamily="34" charset="0"/>
              </a:rPr>
              <a:t>: identifikuoti, sieti ir ktritiškai vertinti, dalintis žiniomis ir idėjomis</a:t>
            </a:r>
          </a:p>
          <a:p>
            <a:endParaRPr lang="lt-LT" sz="2000" kern="1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lt-LT" sz="2000" kern="1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 </a:t>
            </a:r>
            <a:r>
              <a:rPr lang="en-US" sz="2000" kern="1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LYGIS</a:t>
            </a:r>
            <a:r>
              <a:rPr lang="lt-LT" sz="2000" kern="100" dirty="0">
                <a:latin typeface="Calibri" panose="020F0502020204030204" pitchFamily="34" charset="0"/>
                <a:cs typeface="Calibri" panose="020F0502020204030204" pitchFamily="34" charset="0"/>
              </a:rPr>
              <a:t>: generuoti idėjas, gebėti žiūrėti iš įvairių perspektyvų, pasirinkti reikšmingas</a:t>
            </a:r>
          </a:p>
          <a:p>
            <a:endParaRPr lang="lt-LT" sz="2000" kern="1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lt-LT" sz="2000" kern="1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 </a:t>
            </a:r>
            <a:r>
              <a:rPr lang="en-US" sz="2000" kern="1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LYGIS</a:t>
            </a:r>
            <a:r>
              <a:rPr lang="lt-LT" sz="2000" kern="100" dirty="0">
                <a:latin typeface="Calibri" panose="020F0502020204030204" pitchFamily="34" charset="0"/>
                <a:cs typeface="Calibri" panose="020F0502020204030204" pitchFamily="34" charset="0"/>
              </a:rPr>
              <a:t>: kurti, nebijoti rizikuoti ir klysti, lanksčiai naudoti kūrybos būdus ir priemones</a:t>
            </a:r>
          </a:p>
          <a:p>
            <a:endParaRPr lang="lt-LT" sz="2000" kern="1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lt-LT" sz="2000" kern="1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 </a:t>
            </a:r>
            <a:r>
              <a:rPr lang="en-US" sz="2000" kern="1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LYGIS</a:t>
            </a:r>
            <a:r>
              <a:rPr lang="lt-LT" sz="2000" kern="100" dirty="0">
                <a:latin typeface="Calibri" panose="020F0502020204030204" pitchFamily="34" charset="0"/>
                <a:cs typeface="Calibri" panose="020F0502020204030204" pitchFamily="34" charset="0"/>
              </a:rPr>
              <a:t>: vertinti/reflektuoti – ar tai nauja? vertinga? koks buvo pats procesas? </a:t>
            </a:r>
            <a:endParaRPr lang="lt-LT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10" descr="A collage of a child making cupcakes&#10;&#10;Description automatically generated with medium confidence">
            <a:extLst>
              <a:ext uri="{FF2B5EF4-FFF2-40B4-BE49-F238E27FC236}">
                <a16:creationId xmlns:a16="http://schemas.microsoft.com/office/drawing/2014/main" id="{F25F4D85-445A-D6CF-FFA9-067B8B3825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6470" y="1828800"/>
            <a:ext cx="3936713" cy="290990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BDB3823-3B4C-C2C9-5222-BF55D3B9BC6B}"/>
              </a:ext>
            </a:extLst>
          </p:cNvPr>
          <p:cNvSpPr txBox="1"/>
          <p:nvPr/>
        </p:nvSpPr>
        <p:spPr>
          <a:xfrm>
            <a:off x="1752600" y="5541290"/>
            <a:ext cx="694014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lt-LT" sz="2000" b="0" i="1" dirty="0">
                <a:solidFill>
                  <a:schemeClr val="accent5">
                    <a:lumMod val="50000"/>
                  </a:schemeClr>
                </a:solidFill>
                <a:effectLst/>
                <a:latin typeface="Avenir Book"/>
              </a:rPr>
              <a:t>Kūrybingi žmonės yra smalsūs, pastabūs, pakantūs neapibrėžtumui, originaliai mąstantys, nepriklausomi ir atkaklūs. </a:t>
            </a:r>
            <a:endParaRPr lang="en-US" sz="2000" dirty="0"/>
          </a:p>
        </p:txBody>
      </p:sp>
      <p:pic>
        <p:nvPicPr>
          <p:cNvPr id="16" name="Picture 15" descr="Logo, company name&#10;&#10;Description automatically generated">
            <a:extLst>
              <a:ext uri="{FF2B5EF4-FFF2-40B4-BE49-F238E27FC236}">
                <a16:creationId xmlns:a16="http://schemas.microsoft.com/office/drawing/2014/main" id="{AA0D86F0-89A1-C856-AAED-A3B8F945B7C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5200" y="152400"/>
            <a:ext cx="781050" cy="781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958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08BF6B-3EE1-F478-BBAA-CE64057DD4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304800"/>
            <a:ext cx="7239000" cy="854074"/>
          </a:xfrm>
        </p:spPr>
        <p:txBody>
          <a:bodyPr/>
          <a:lstStyle/>
          <a:p>
            <a:r>
              <a:rPr lang="lt-LT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PRIEMONĖS IR METODAI</a:t>
            </a:r>
            <a:endParaRPr lang="en-US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927208-5568-6DCC-8F33-D5BB9FB5A6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688156" y="304275"/>
            <a:ext cx="5465852" cy="6096000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lt-LT" sz="26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MŪSŲ MOKYKLOJE: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lt-LT" sz="9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lt-LT" sz="2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INTEGRUOTOS LIETUVIŲ KALBOS PAMOKOS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lt-LT" sz="11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lt-LT" sz="2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LIETUVOS ISTORIJOS PAMOKOS</a:t>
            </a:r>
          </a:p>
          <a:p>
            <a:pPr marL="342900" indent="-3429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lt-LT" sz="13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lt-LT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lt-LT" sz="2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KŪRYBINĖS PAMOKOS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lt-LT" sz="9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lt-LT" sz="2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BŪRELIAI:</a:t>
            </a:r>
          </a:p>
          <a:p>
            <a:pPr marL="342900" indent="-342900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lt-LT" sz="1900" dirty="0">
                <a:latin typeface="Calibri" panose="020F0502020204030204" pitchFamily="34" charset="0"/>
                <a:cs typeface="Calibri" panose="020F0502020204030204" pitchFamily="34" charset="0"/>
              </a:rPr>
              <a:t>Vakaras su knyga</a:t>
            </a:r>
          </a:p>
          <a:p>
            <a:pPr marL="342900" indent="-342900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lt-LT" sz="1900" dirty="0">
                <a:latin typeface="Calibri" panose="020F0502020204030204" pitchFamily="34" charset="0"/>
                <a:cs typeface="Calibri" panose="020F0502020204030204" pitchFamily="34" charset="0"/>
              </a:rPr>
              <a:t>Eksperimentų vakaras</a:t>
            </a:r>
          </a:p>
          <a:p>
            <a:pPr marL="342900" indent="-342900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lt-LT" sz="1900" dirty="0">
                <a:latin typeface="Calibri" panose="020F0502020204030204" pitchFamily="34" charset="0"/>
                <a:cs typeface="Calibri" panose="020F0502020204030204" pitchFamily="34" charset="0"/>
              </a:rPr>
              <a:t>Kino vakaras</a:t>
            </a:r>
          </a:p>
          <a:p>
            <a:pPr marL="342900" indent="-342900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lt-LT" sz="1900" dirty="0">
                <a:latin typeface="Calibri" panose="020F0502020204030204" pitchFamily="34" charset="0"/>
                <a:cs typeface="Calibri" panose="020F0502020204030204" pitchFamily="34" charset="0"/>
              </a:rPr>
              <a:t>Būrelis visai šeimai „Pažink šanknis“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lt-LT" sz="9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lt-LT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„GYVI“ SUSITIKIMAI </a:t>
            </a:r>
          </a:p>
          <a:p>
            <a:pPr marL="342900" indent="-342900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lt-LT" sz="1900" dirty="0">
                <a:effectLst/>
                <a:latin typeface="Calibri" panose="020F0502020204030204" pitchFamily="34" charset="0"/>
                <a:ea typeface="Arial Unicode MS"/>
                <a:cs typeface="Calibri" panose="020F0502020204030204" pitchFamily="34" charset="0"/>
              </a:rPr>
              <a:t>susipažinti </a:t>
            </a:r>
            <a:r>
              <a:rPr lang="lt-LT" sz="19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 mus supančiu pasauliu</a:t>
            </a:r>
          </a:p>
          <a:p>
            <a:pPr marL="342900" indent="-342900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lt-LT" sz="1900" dirty="0">
                <a:effectLst/>
                <a:latin typeface="Calibri" panose="020F0502020204030204" pitchFamily="34" charset="0"/>
                <a:ea typeface="Arial Unicode MS"/>
                <a:cs typeface="Calibri" panose="020F0502020204030204" pitchFamily="34" charset="0"/>
              </a:rPr>
              <a:t>ugdyti socialinę atsakomybę,</a:t>
            </a:r>
          </a:p>
          <a:p>
            <a:pPr marL="342900" indent="-342900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lt-LT" sz="1900" dirty="0">
                <a:effectLst/>
                <a:latin typeface="Calibri" panose="020F0502020204030204" pitchFamily="34" charset="0"/>
                <a:ea typeface="Arial Unicode MS"/>
                <a:cs typeface="Calibri" panose="020F0502020204030204" pitchFamily="34" charset="0"/>
              </a:rPr>
              <a:t> tyrinėti, </a:t>
            </a:r>
          </a:p>
          <a:p>
            <a:pPr marL="342900" indent="-342900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lt-LT" sz="1900" dirty="0">
                <a:effectLst/>
                <a:latin typeface="Calibri" panose="020F0502020204030204" pitchFamily="34" charset="0"/>
                <a:ea typeface="Arial Unicode MS"/>
                <a:cs typeface="Calibri" panose="020F0502020204030204" pitchFamily="34" charset="0"/>
              </a:rPr>
              <a:t>smagiai leisti laiką kartu</a:t>
            </a:r>
            <a:endParaRPr lang="lt-LT" sz="1900" dirty="0">
              <a:latin typeface="Calibri" panose="020F0502020204030204" pitchFamily="34" charset="0"/>
              <a:ea typeface="Arial Unicode MS"/>
              <a:cs typeface="Calibri" panose="020F0502020204030204" pitchFamily="34" charset="0"/>
            </a:endParaRPr>
          </a:p>
          <a:p>
            <a:pPr marL="342900" indent="-342900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lt-LT" sz="1900" dirty="0">
                <a:effectLst/>
                <a:latin typeface="Calibri" panose="020F0502020204030204" pitchFamily="34" charset="0"/>
                <a:ea typeface="Arial Unicode MS"/>
                <a:cs typeface="Calibri" panose="020F0502020204030204" pitchFamily="34" charset="0"/>
              </a:rPr>
              <a:t>auginti ir stiprinti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lt-LT" sz="1900" dirty="0">
                <a:effectLst/>
                <a:latin typeface="Calibri" panose="020F0502020204030204" pitchFamily="34" charset="0"/>
                <a:ea typeface="Arial Unicode MS"/>
                <a:cs typeface="Calibri" panose="020F0502020204030204" pitchFamily="34" charset="0"/>
              </a:rPr>
              <a:t>vaikų draugystę.</a:t>
            </a:r>
            <a:endParaRPr lang="lt-LT" sz="19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lt-LT" dirty="0"/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en-US" dirty="0"/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CD28EFA8-284D-2C2C-B0F8-4990C521A55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8363" y="152400"/>
            <a:ext cx="781050" cy="781050"/>
          </a:xfrm>
          <a:prstGeom prst="rect">
            <a:avLst/>
          </a:prstGeom>
        </p:spPr>
      </p:pic>
      <p:pic>
        <p:nvPicPr>
          <p:cNvPr id="8" name="Picture 7" descr="A group of people standing on a street&#10;&#10;Description automatically generated with medium confidence">
            <a:extLst>
              <a:ext uri="{FF2B5EF4-FFF2-40B4-BE49-F238E27FC236}">
                <a16:creationId xmlns:a16="http://schemas.microsoft.com/office/drawing/2014/main" id="{9860F1DB-4E07-CB71-50CF-2C22F20426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1153" y="1905000"/>
            <a:ext cx="4800600" cy="289455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17AFECA-8E9A-F1BE-F639-851074578BC6}"/>
              </a:ext>
            </a:extLst>
          </p:cNvPr>
          <p:cNvSpPr txBox="1"/>
          <p:nvPr/>
        </p:nvSpPr>
        <p:spPr>
          <a:xfrm>
            <a:off x="1489753" y="5545676"/>
            <a:ext cx="45720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lt-LT" sz="2000" b="0" i="1" dirty="0">
                <a:solidFill>
                  <a:schemeClr val="accent5">
                    <a:lumMod val="50000"/>
                  </a:schemeClr>
                </a:solidFill>
                <a:effectLst/>
                <a:latin typeface="Avenir Book"/>
              </a:rPr>
              <a:t>Kūrybiškumas yra vienas svarbiausių įgūdžių šiandienos ir ateities pasaulio darbo rinkoje.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690973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08BF6B-3EE1-F478-BBAA-CE64057DD4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304800"/>
            <a:ext cx="7239000" cy="854074"/>
          </a:xfrm>
        </p:spPr>
        <p:txBody>
          <a:bodyPr/>
          <a:lstStyle/>
          <a:p>
            <a:r>
              <a:rPr lang="lt-LT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PRIEMONĖS IR METODAI</a:t>
            </a:r>
            <a:endParaRPr lang="en-US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927208-5568-6DCC-8F33-D5BB9FB5A6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29375" y="542925"/>
            <a:ext cx="5486400" cy="5029200"/>
          </a:xfrm>
        </p:spPr>
        <p:txBody>
          <a:bodyPr>
            <a:normAutofit lnSpcReduction="10000"/>
          </a:bodyPr>
          <a:lstStyle/>
          <a:p>
            <a:endParaRPr lang="lt-LT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lt-LT" sz="2200" dirty="0">
                <a:latin typeface="Calibri" panose="020F0502020204030204" pitchFamily="34" charset="0"/>
                <a:cs typeface="Calibri" panose="020F0502020204030204" pitchFamily="34" charset="0"/>
              </a:rPr>
              <a:t>Įgyvendinamos užduotys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lt-LT" sz="2200" dirty="0">
                <a:latin typeface="Calibri" panose="020F0502020204030204" pitchFamily="34" charset="0"/>
                <a:cs typeface="Calibri" panose="020F0502020204030204" pitchFamily="34" charset="0"/>
              </a:rPr>
              <a:t>Dramblys mažais gabaliukais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lt-LT" sz="2200" dirty="0">
                <a:latin typeface="Calibri" panose="020F0502020204030204" pitchFamily="34" charset="0"/>
                <a:cs typeface="Calibri" panose="020F0502020204030204" pitchFamily="34" charset="0"/>
              </a:rPr>
              <a:t>Diferencijuotos užduotys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lt-LT" sz="2200" dirty="0">
                <a:latin typeface="Calibri" panose="020F0502020204030204" pitchFamily="34" charset="0"/>
                <a:cs typeface="Calibri" panose="020F0502020204030204" pitchFamily="34" charset="0"/>
              </a:rPr>
              <a:t>„Nėra klaidos“ </a:t>
            </a:r>
            <a:r>
              <a:rPr lang="en-US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principas</a:t>
            </a:r>
            <a:endParaRPr lang="lt-LT" sz="2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lt-LT" sz="2200" dirty="0">
                <a:latin typeface="Calibri" panose="020F0502020204030204" pitchFamily="34" charset="0"/>
                <a:cs typeface="Calibri" panose="020F0502020204030204" pitchFamily="34" charset="0"/>
              </a:rPr>
              <a:t>Kūrybiškumą ugdantys/stimuliuojantys užsiėmimai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lt-LT" sz="2200" dirty="0">
                <a:latin typeface="Calibri" panose="020F0502020204030204" pitchFamily="34" charset="0"/>
                <a:cs typeface="Calibri" panose="020F0502020204030204" pitchFamily="34" charset="0"/>
              </a:rPr>
              <a:t>Kodėl? – mano draugas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lt-LT" sz="2200" dirty="0">
                <a:latin typeface="Calibri" panose="020F0502020204030204" pitchFamily="34" charset="0"/>
                <a:cs typeface="Calibri" panose="020F0502020204030204" pitchFamily="34" charset="0"/>
              </a:rPr>
              <a:t>Diskusijos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lt-LT" sz="2200" dirty="0">
                <a:latin typeface="Calibri" panose="020F0502020204030204" pitchFamily="34" charset="0"/>
                <a:cs typeface="Calibri" panose="020F0502020204030204" pitchFamily="34" charset="0"/>
              </a:rPr>
              <a:t>Kartojimas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lt-LT" sz="2200" dirty="0">
                <a:latin typeface="Calibri" panose="020F0502020204030204" pitchFamily="34" charset="0"/>
                <a:cs typeface="Calibri" panose="020F0502020204030204" pitchFamily="34" charset="0"/>
              </a:rPr>
              <a:t>Įvairiapusiški testai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lt-LT" sz="2200" dirty="0">
                <a:latin typeface="Calibri" panose="020F0502020204030204" pitchFamily="34" charset="0"/>
                <a:cs typeface="Calibri" panose="020F0502020204030204" pitchFamily="34" charset="0"/>
              </a:rPr>
              <a:t>(Savi)refleksija: vaikų, mokytojų</a:t>
            </a:r>
          </a:p>
          <a:p>
            <a:endParaRPr lang="lt-LT" dirty="0"/>
          </a:p>
          <a:p>
            <a:endParaRPr lang="lt-LT" dirty="0"/>
          </a:p>
          <a:p>
            <a:endParaRPr lang="en-US" dirty="0"/>
          </a:p>
        </p:txBody>
      </p:sp>
      <p:pic>
        <p:nvPicPr>
          <p:cNvPr id="13" name="Picture 12" descr="A picture containing text, graphic design, graphics, poster&#10;&#10;Description automatically generated">
            <a:extLst>
              <a:ext uri="{FF2B5EF4-FFF2-40B4-BE49-F238E27FC236}">
                <a16:creationId xmlns:a16="http://schemas.microsoft.com/office/drawing/2014/main" id="{3A9A688E-86C9-A379-E09D-EB4BB49271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1851024"/>
            <a:ext cx="4419600" cy="3027238"/>
          </a:xfrm>
          <a:prstGeom prst="rect">
            <a:avLst/>
          </a:prstGeom>
        </p:spPr>
      </p:pic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CD28EFA8-284D-2C2C-B0F8-4990C521A55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1981200"/>
            <a:ext cx="609600" cy="609600"/>
          </a:xfrm>
          <a:prstGeom prst="rect">
            <a:avLst/>
          </a:prstGeom>
        </p:spPr>
      </p:pic>
      <p:pic>
        <p:nvPicPr>
          <p:cNvPr id="14" name="Picture 13" descr="Logo, company name&#10;&#10;Description automatically generated">
            <a:extLst>
              <a:ext uri="{FF2B5EF4-FFF2-40B4-BE49-F238E27FC236}">
                <a16:creationId xmlns:a16="http://schemas.microsoft.com/office/drawing/2014/main" id="{5A003748-BD44-C805-16AD-00F53EBC0A8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6150" y="152400"/>
            <a:ext cx="781050" cy="781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620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08BF6B-3EE1-F478-BBAA-CE64057DD4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228600"/>
            <a:ext cx="4953000" cy="854074"/>
          </a:xfrm>
        </p:spPr>
        <p:txBody>
          <a:bodyPr/>
          <a:lstStyle/>
          <a:p>
            <a:r>
              <a:rPr lang="lt-LT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DĖMESYS</a:t>
            </a:r>
            <a:endParaRPr lang="en-US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927208-5568-6DCC-8F33-D5BB9FB5A6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706455" y="3440430"/>
            <a:ext cx="4614809" cy="1371600"/>
          </a:xfrm>
        </p:spPr>
        <p:txBody>
          <a:bodyPr>
            <a:normAutofit/>
          </a:bodyPr>
          <a:lstStyle/>
          <a:p>
            <a:pPr marL="342900" indent="-342900" algn="ctr">
              <a:buFont typeface="Wingdings" panose="05000000000000000000" pitchFamily="2" charset="2"/>
              <a:buChar char="v"/>
            </a:pPr>
            <a:r>
              <a:rPr lang="lt-LT" sz="2000" dirty="0">
                <a:latin typeface="Calibri" panose="020F0502020204030204" pitchFamily="34" charset="0"/>
                <a:cs typeface="Calibri" panose="020F0502020204030204" pitchFamily="34" charset="0"/>
              </a:rPr>
              <a:t>Vaiko dėmesys mokytojui ir mokymuisi:</a:t>
            </a:r>
          </a:p>
          <a:p>
            <a:pPr algn="ctr"/>
            <a:r>
              <a:rPr lang="lt-LT" sz="2000" dirty="0">
                <a:latin typeface="Calibri" panose="020F0502020204030204" pitchFamily="34" charset="0"/>
                <a:cs typeface="Calibri" panose="020F0502020204030204" pitchFamily="34" charset="0"/>
              </a:rPr>
              <a:t>Dėmesio koncentracija – gebėjimas tam tikrą laiką išlaikyti dėmesį ir pabaigti užduotį</a:t>
            </a:r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CB061B00-3367-CF97-7CBE-9E5401BBDD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5200" y="152400"/>
            <a:ext cx="781050" cy="7810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F1ED438-771B-0EA5-51EB-21B625B589A3}"/>
              </a:ext>
            </a:extLst>
          </p:cNvPr>
          <p:cNvSpPr txBox="1"/>
          <p:nvPr/>
        </p:nvSpPr>
        <p:spPr>
          <a:xfrm>
            <a:off x="6477000" y="2389577"/>
            <a:ext cx="430915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lt-LT" sz="2000" b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Mokytojas duoda meškerę, vaikas gaudo žuvis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4AFFF92-4CEC-5EF1-2AFB-8B30C1BF2BDF}"/>
              </a:ext>
            </a:extLst>
          </p:cNvPr>
          <p:cNvSpPr txBox="1"/>
          <p:nvPr/>
        </p:nvSpPr>
        <p:spPr>
          <a:xfrm>
            <a:off x="6706455" y="590234"/>
            <a:ext cx="4724400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lt-LT" sz="2000" dirty="0">
                <a:latin typeface="Calibri" panose="020F0502020204030204" pitchFamily="34" charset="0"/>
                <a:cs typeface="Calibri" panose="020F0502020204030204" pitchFamily="34" charset="0"/>
              </a:rPr>
              <a:t>Mokytojo dėmesys mokiniui:</a:t>
            </a:r>
          </a:p>
          <a:p>
            <a:pPr marL="171450" indent="-171450">
              <a:buFont typeface="Wingdings" panose="05000000000000000000" pitchFamily="2" charset="2"/>
              <a:buChar char="v"/>
            </a:pPr>
            <a:endParaRPr lang="lt-LT" sz="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t-LT" sz="2000" dirty="0">
                <a:latin typeface="Calibri" panose="020F0502020204030204" pitchFamily="34" charset="0"/>
                <a:cs typeface="Calibri" panose="020F0502020204030204" pitchFamily="34" charset="0"/>
              </a:rPr>
              <a:t>matau, girdžiu, jaučiu, suprantu, tikiu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lt-LT" sz="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t-LT" sz="2000" dirty="0">
                <a:latin typeface="Calibri" panose="020F0502020204030204" pitchFamily="34" charset="0"/>
                <a:cs typeface="Calibri" panose="020F0502020204030204" pitchFamily="34" charset="0"/>
              </a:rPr>
              <a:t>vertinu ne tik rezultatą, bet ir pastangas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E38B575-4DD3-6292-8ABE-5EDD53C95CB5}"/>
              </a:ext>
            </a:extLst>
          </p:cNvPr>
          <p:cNvSpPr txBox="1"/>
          <p:nvPr/>
        </p:nvSpPr>
        <p:spPr>
          <a:xfrm>
            <a:off x="1447800" y="5543613"/>
            <a:ext cx="6858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lt-LT" sz="2000" b="0" i="1" dirty="0">
                <a:solidFill>
                  <a:schemeClr val="accent5">
                    <a:lumMod val="50000"/>
                  </a:schemeClr>
                </a:solidFill>
                <a:effectLst/>
                <a:latin typeface="Avenir Book"/>
              </a:rPr>
              <a:t>Viena iš svarbiausių kūrybiško žmogaus sąvybių yra pasirengimas, nusiteikimas ir gebėjimas atkakliai, ištvermingai veikti. </a:t>
            </a:r>
            <a:endParaRPr lang="en-US" sz="2000" dirty="0"/>
          </a:p>
        </p:txBody>
      </p:sp>
      <p:pic>
        <p:nvPicPr>
          <p:cNvPr id="13" name="Picture 12" descr="A picture containing human face, collage, person, screenshot&#10;&#10;Description automatically generated">
            <a:extLst>
              <a:ext uri="{FF2B5EF4-FFF2-40B4-BE49-F238E27FC236}">
                <a16:creationId xmlns:a16="http://schemas.microsoft.com/office/drawing/2014/main" id="{20D8135B-A4AF-F297-EE5E-423F04C284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000" y="1976290"/>
            <a:ext cx="4836619" cy="2835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314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08BF6B-3EE1-F478-BBAA-CE64057DD4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228600"/>
            <a:ext cx="4953000" cy="854074"/>
          </a:xfrm>
        </p:spPr>
        <p:txBody>
          <a:bodyPr>
            <a:normAutofit/>
          </a:bodyPr>
          <a:lstStyle/>
          <a:p>
            <a:r>
              <a:rPr lang="lt-LT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MOTYVACIJA</a:t>
            </a:r>
            <a:endParaRPr lang="en-US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CB061B00-3367-CF97-7CBE-9E5401BBDD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5200" y="152400"/>
            <a:ext cx="781050" cy="781050"/>
          </a:xfrm>
          <a:prstGeom prst="rect">
            <a:avLst/>
          </a:prstGeom>
        </p:spPr>
      </p:pic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733E18D2-9554-8E96-4919-A0D1C2EF3BCA}"/>
              </a:ext>
            </a:extLst>
          </p:cNvPr>
          <p:cNvSpPr txBox="1">
            <a:spLocks/>
          </p:cNvSpPr>
          <p:nvPr/>
        </p:nvSpPr>
        <p:spPr>
          <a:xfrm>
            <a:off x="7010400" y="1239576"/>
            <a:ext cx="4572000" cy="35724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lt-LT" sz="2000" dirty="0">
                <a:latin typeface="Calibri" panose="020F0502020204030204" pitchFamily="34" charset="0"/>
                <a:cs typeface="Calibri" panose="020F0502020204030204" pitchFamily="34" charset="0"/>
              </a:rPr>
              <a:t>Didina norą veikti: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lt-LT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lt-LT" sz="2000" dirty="0">
                <a:latin typeface="Calibri" panose="020F0502020204030204" pitchFamily="34" charset="0"/>
                <a:cs typeface="Calibri" panose="020F0502020204030204" pitchFamily="34" charset="0"/>
              </a:rPr>
              <a:t>Pozityvus nusiteikimas – dar nemoku, bet pasimokysiu ir išmoksiu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lt-LT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lt-LT" sz="2000" dirty="0">
                <a:latin typeface="Calibri" panose="020F0502020204030204" pitchFamily="34" charset="0"/>
                <a:cs typeface="Calibri" panose="020F0502020204030204" pitchFamily="34" charset="0"/>
              </a:rPr>
              <a:t>Aiškumas, žinojimas – ką pasieksiu, kokia iš to nauda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lt-LT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lt-LT" sz="2000" dirty="0">
                <a:latin typeface="Calibri" panose="020F0502020204030204" pitchFamily="34" charset="0"/>
                <a:cs typeface="Calibri" panose="020F0502020204030204" pitchFamily="34" charset="0"/>
              </a:rPr>
              <a:t>Atpildas – pripažinimas (iš savęs ir kitų)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F1ED438-771B-0EA5-51EB-21B625B589A3}"/>
              </a:ext>
            </a:extLst>
          </p:cNvPr>
          <p:cNvSpPr txBox="1"/>
          <p:nvPr/>
        </p:nvSpPr>
        <p:spPr>
          <a:xfrm>
            <a:off x="1447800" y="5573054"/>
            <a:ext cx="6858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lt-LT" sz="2000" b="0" i="1" dirty="0">
                <a:solidFill>
                  <a:schemeClr val="accent5">
                    <a:lumMod val="50000"/>
                  </a:schemeClr>
                </a:solidFill>
                <a:effectLst/>
                <a:latin typeface="Avenir Book"/>
              </a:rPr>
              <a:t>Nepakankamas palaikymas, klaidų netoleravimas, laiko trūkumas yra vienos didžiausių kūrybiškumą varžančių aplinkybių</a:t>
            </a:r>
            <a:endParaRPr lang="en-US" sz="2000" dirty="0"/>
          </a:p>
        </p:txBody>
      </p:sp>
      <p:pic>
        <p:nvPicPr>
          <p:cNvPr id="19" name="Picture 18" descr="A picture containing person, clothing, ground, child&#10;&#10;Description automatically generated">
            <a:extLst>
              <a:ext uri="{FF2B5EF4-FFF2-40B4-BE49-F238E27FC236}">
                <a16:creationId xmlns:a16="http://schemas.microsoft.com/office/drawing/2014/main" id="{E69B4F60-CF1F-F91C-9363-5EE77973F3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9200" y="1843698"/>
            <a:ext cx="4800600" cy="2968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84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08BF6B-3EE1-F478-BBAA-CE64057DD4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750" y="180975"/>
            <a:ext cx="5486400" cy="701674"/>
          </a:xfrm>
        </p:spPr>
        <p:txBody>
          <a:bodyPr/>
          <a:lstStyle/>
          <a:p>
            <a:r>
              <a:rPr lang="lt-LT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POŽIŪRIS, NUOSTATA, POZICIJA</a:t>
            </a:r>
            <a:endParaRPr lang="en-US" dirty="0">
              <a:solidFill>
                <a:schemeClr val="accent1"/>
              </a:solidFill>
            </a:endParaRPr>
          </a:p>
        </p:txBody>
      </p:sp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D54ED30F-E4FC-1EE7-AF4B-1CCE91E5471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5200" y="152400"/>
            <a:ext cx="781050" cy="7810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984C8FB-1140-E367-E126-1D9A746EB831}"/>
              </a:ext>
            </a:extLst>
          </p:cNvPr>
          <p:cNvSpPr txBox="1"/>
          <p:nvPr/>
        </p:nvSpPr>
        <p:spPr>
          <a:xfrm>
            <a:off x="6638925" y="1415996"/>
            <a:ext cx="4876800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t-LT" sz="20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Kūrybiškumas sietinas su:</a:t>
            </a:r>
          </a:p>
          <a:p>
            <a:endParaRPr lang="lt-LT" sz="2000" b="0" i="0" dirty="0">
              <a:solidFill>
                <a:srgbClr val="333333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lt-LT" sz="20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Lankstumu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lt-LT" sz="800" b="0" i="0" dirty="0">
              <a:solidFill>
                <a:srgbClr val="333333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lt-LT" sz="20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gebėjimu prisitaikyti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lt-LT" sz="800" b="0" i="0" dirty="0">
              <a:solidFill>
                <a:srgbClr val="333333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lt-LT" sz="20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atvirumu naujovėms</a:t>
            </a:r>
            <a:endParaRPr lang="lt-LT" sz="2000" dirty="0">
              <a:solidFill>
                <a:srgbClr val="33333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lt-LT" sz="800" b="0" i="0" dirty="0">
              <a:solidFill>
                <a:srgbClr val="333333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lt-LT" sz="20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naujų problemų sprendimų suradimu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lt-LT" sz="800" b="0" i="0" dirty="0">
              <a:solidFill>
                <a:srgbClr val="333333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lt-LT" sz="20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pasiruošimu rizikuoti, patirti nesėkmę ar sėkmę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lt-LT" sz="800" b="0" i="0" dirty="0">
              <a:solidFill>
                <a:srgbClr val="333333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lt-LT" sz="20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pasirinkimu ir drąsa klysti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2ECAE0F-54F1-8A0B-7D89-A14D793C1E3F}"/>
              </a:ext>
            </a:extLst>
          </p:cNvPr>
          <p:cNvSpPr txBox="1"/>
          <p:nvPr/>
        </p:nvSpPr>
        <p:spPr>
          <a:xfrm>
            <a:off x="2143018" y="5611883"/>
            <a:ext cx="694014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0" i="1" dirty="0">
                <a:solidFill>
                  <a:schemeClr val="accent5">
                    <a:lumMod val="50000"/>
                  </a:schemeClr>
                </a:solidFill>
                <a:effectLst/>
                <a:latin typeface="Avenir Book"/>
              </a:rPr>
              <a:t>K</a:t>
            </a:r>
            <a:r>
              <a:rPr lang="lt-LT" sz="2000" i="1" dirty="0">
                <a:solidFill>
                  <a:schemeClr val="accent5">
                    <a:lumMod val="50000"/>
                  </a:schemeClr>
                </a:solidFill>
                <a:latin typeface="Avenir Book"/>
              </a:rPr>
              <a:t>ūryba tai nėra kažkoks procesas ar veiksmas – kūryba tai nuostata būti kūrybišku visose savo veiklos srityse</a:t>
            </a:r>
            <a:endParaRPr lang="en-US" sz="20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72FFEC5-91BA-9033-B8F1-FA710DEF3B84}"/>
              </a:ext>
            </a:extLst>
          </p:cNvPr>
          <p:cNvSpPr txBox="1"/>
          <p:nvPr/>
        </p:nvSpPr>
        <p:spPr>
          <a:xfrm>
            <a:off x="6515528" y="493728"/>
            <a:ext cx="4191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t-LT" sz="2000" dirty="0">
                <a:latin typeface="Calibri" panose="020F0502020204030204" pitchFamily="34" charset="0"/>
                <a:cs typeface="Calibri" panose="020F0502020204030204" pitchFamily="34" charset="0"/>
              </a:rPr>
              <a:t>Sėkmė – tai kelionė, darymas to, kas patinka, buvimas laimingu</a:t>
            </a:r>
          </a:p>
        </p:txBody>
      </p:sp>
      <p:pic>
        <p:nvPicPr>
          <p:cNvPr id="14" name="Picture 13" descr="A child and child making cookies&#10;&#10;Description automatically generated with low confidence">
            <a:extLst>
              <a:ext uri="{FF2B5EF4-FFF2-40B4-BE49-F238E27FC236}">
                <a16:creationId xmlns:a16="http://schemas.microsoft.com/office/drawing/2014/main" id="{130C4B3B-CDFE-BCFA-6854-6A6448D5A0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9200" y="1912487"/>
            <a:ext cx="2286000" cy="2924934"/>
          </a:xfrm>
          <a:prstGeom prst="rect">
            <a:avLst/>
          </a:prstGeom>
        </p:spPr>
      </p:pic>
      <p:pic>
        <p:nvPicPr>
          <p:cNvPr id="16" name="Picture 15" descr="A child and child playing with white paint&#10;&#10;Description automatically generated with low confidence">
            <a:extLst>
              <a:ext uri="{FF2B5EF4-FFF2-40B4-BE49-F238E27FC236}">
                <a16:creationId xmlns:a16="http://schemas.microsoft.com/office/drawing/2014/main" id="{BDF6256D-C5B1-79A9-8654-FE08D0CF3E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87651" y="1815504"/>
            <a:ext cx="2285999" cy="3021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807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08BF6B-3EE1-F478-BBAA-CE64057DD4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336" y="304800"/>
            <a:ext cx="5791200" cy="777874"/>
          </a:xfrm>
        </p:spPr>
        <p:txBody>
          <a:bodyPr/>
          <a:lstStyle/>
          <a:p>
            <a:r>
              <a:rPr lang="lt-LT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MOKYTOJAS</a:t>
            </a:r>
            <a:endParaRPr lang="en-US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 descr="A picture containing text, sketch, drawing, line art&#10;&#10;Description automatically generated">
            <a:extLst>
              <a:ext uri="{FF2B5EF4-FFF2-40B4-BE49-F238E27FC236}">
                <a16:creationId xmlns:a16="http://schemas.microsoft.com/office/drawing/2014/main" id="{CF99ADEB-8252-C748-8575-B7C09DE781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8386" y="1082674"/>
            <a:ext cx="3415500" cy="3955222"/>
          </a:xfrm>
          <a:prstGeom prst="rect">
            <a:avLst/>
          </a:prstGeom>
        </p:spPr>
      </p:pic>
      <p:pic>
        <p:nvPicPr>
          <p:cNvPr id="9" name="Picture 8" descr="Logo, company name&#10;&#10;Description automatically generated">
            <a:extLst>
              <a:ext uri="{FF2B5EF4-FFF2-40B4-BE49-F238E27FC236}">
                <a16:creationId xmlns:a16="http://schemas.microsoft.com/office/drawing/2014/main" id="{F2786462-16CF-B2CA-BBF7-7286728DC54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5200" y="152400"/>
            <a:ext cx="781050" cy="78105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FDF3C5C-8E5D-B0E0-CA3C-F58C2DADF443}"/>
              </a:ext>
            </a:extLst>
          </p:cNvPr>
          <p:cNvSpPr txBox="1"/>
          <p:nvPr/>
        </p:nvSpPr>
        <p:spPr>
          <a:xfrm>
            <a:off x="1752600" y="5541290"/>
            <a:ext cx="694014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0" i="1" dirty="0" err="1">
                <a:solidFill>
                  <a:schemeClr val="accent5">
                    <a:lumMod val="50000"/>
                  </a:schemeClr>
                </a:solidFill>
                <a:effectLst/>
                <a:latin typeface="Avenir Book"/>
              </a:rPr>
              <a:t>Pedagog</a:t>
            </a:r>
            <a:r>
              <a:rPr lang="lt-LT" sz="2000" i="1" dirty="0">
                <a:solidFill>
                  <a:schemeClr val="accent5">
                    <a:lumMod val="50000"/>
                  </a:schemeClr>
                </a:solidFill>
                <a:latin typeface="Avenir Book"/>
              </a:rPr>
              <a:t>ų kūrybiškumo kompetencija yra pagrindinė sąlyga kūrybiškam ir sėkmingam mokinių ugdymui </a:t>
            </a:r>
            <a:endParaRPr lang="en-US" sz="2000" dirty="0"/>
          </a:p>
        </p:txBody>
      </p:sp>
      <p:pic>
        <p:nvPicPr>
          <p:cNvPr id="13" name="Picture 12" descr="A group of women taking a selfie on a beach&#10;&#10;Description automatically generated">
            <a:extLst>
              <a:ext uri="{FF2B5EF4-FFF2-40B4-BE49-F238E27FC236}">
                <a16:creationId xmlns:a16="http://schemas.microsoft.com/office/drawing/2014/main" id="{3A31B971-2B90-4450-7000-B78BB6C6BF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0200" y="1862837"/>
            <a:ext cx="4264351" cy="2898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143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FEFAE623-59FB-F46E-AC74-C62B814F39B5}"/>
              </a:ext>
            </a:extLst>
          </p:cNvPr>
          <p:cNvCxnSpPr/>
          <p:nvPr/>
        </p:nvCxnSpPr>
        <p:spPr>
          <a:xfrm>
            <a:off x="6781800" y="3657600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" name="Picture 42" descr="Logo, company name&#10;&#10;Description automatically generated">
            <a:extLst>
              <a:ext uri="{FF2B5EF4-FFF2-40B4-BE49-F238E27FC236}">
                <a16:creationId xmlns:a16="http://schemas.microsoft.com/office/drawing/2014/main" id="{427C3F19-1F97-2DB9-23B2-D87E03031C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1400" y="142875"/>
            <a:ext cx="781050" cy="781050"/>
          </a:xfrm>
          <a:prstGeom prst="rect">
            <a:avLst/>
          </a:prstGeom>
        </p:spPr>
      </p:pic>
      <p:pic>
        <p:nvPicPr>
          <p:cNvPr id="8" name="Picture 7" descr="A picture containing text, sky, cloud, screenshot&#10;&#10;Description automatically generated">
            <a:extLst>
              <a:ext uri="{FF2B5EF4-FFF2-40B4-BE49-F238E27FC236}">
                <a16:creationId xmlns:a16="http://schemas.microsoft.com/office/drawing/2014/main" id="{DA7CC237-AB6B-6807-E765-ACDB0ECC2D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4600" y="562510"/>
            <a:ext cx="2921042" cy="3886200"/>
          </a:xfrm>
          <a:prstGeom prst="rect">
            <a:avLst/>
          </a:prstGeom>
        </p:spPr>
      </p:pic>
      <p:pic>
        <p:nvPicPr>
          <p:cNvPr id="10" name="Picture 9" descr="A screenshot of a cellphone&#10;&#10;Description automatically generated with low confidence">
            <a:extLst>
              <a:ext uri="{FF2B5EF4-FFF2-40B4-BE49-F238E27FC236}">
                <a16:creationId xmlns:a16="http://schemas.microsoft.com/office/drawing/2014/main" id="{77759792-A8C0-B74B-CAFD-D1498ECDBF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08106" y="1394817"/>
            <a:ext cx="2921042" cy="4068365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9DC96BCE-F020-3BA7-3437-E2BADBB211EC}"/>
              </a:ext>
            </a:extLst>
          </p:cNvPr>
          <p:cNvSpPr txBox="1">
            <a:spLocks/>
          </p:cNvSpPr>
          <p:nvPr/>
        </p:nvSpPr>
        <p:spPr>
          <a:xfrm>
            <a:off x="230982" y="323820"/>
            <a:ext cx="5643562" cy="79058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lt-LT" sz="32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PRADĖK NUO SAVĘS</a:t>
            </a:r>
            <a:endParaRPr lang="en-US" sz="320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3A5BB1A-F9F0-A7BF-7948-9DAC0FF1CF8F}"/>
              </a:ext>
            </a:extLst>
          </p:cNvPr>
          <p:cNvSpPr txBox="1"/>
          <p:nvPr/>
        </p:nvSpPr>
        <p:spPr>
          <a:xfrm>
            <a:off x="1981200" y="5774764"/>
            <a:ext cx="765392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lt-LT" sz="2000" i="1" dirty="0">
                <a:solidFill>
                  <a:schemeClr val="accent5">
                    <a:lumMod val="50000"/>
                  </a:schemeClr>
                </a:solidFill>
                <a:latin typeface="Avenir Book"/>
              </a:rPr>
              <a:t>Norėdami, kad mūsų mokiniai patirtų sėkmę mokydamiesi, kad jie mokytųsi įdomiai, įtraukiai, kūrybiškai, pirmiausia, mes patys turime tokie būti</a:t>
            </a:r>
            <a:r>
              <a:rPr lang="en-US" sz="2000" i="1" dirty="0">
                <a:solidFill>
                  <a:schemeClr val="accent5">
                    <a:lumMod val="50000"/>
                  </a:schemeClr>
                </a:solidFill>
                <a:latin typeface="Avenir Book"/>
              </a:rPr>
              <a:t>!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942611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9448"/>
            <a:ext cx="5638800" cy="701674"/>
          </a:xfrm>
        </p:spPr>
        <p:txBody>
          <a:bodyPr>
            <a:normAutofit/>
          </a:bodyPr>
          <a:lstStyle/>
          <a:p>
            <a:r>
              <a:rPr lang="lt-LT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VAIKO SĖKMĖ MOKANTIS</a:t>
            </a:r>
            <a:endParaRPr lang="en-US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Placeholder 7" descr="A woman and girl gardening"/>
          <p:cNvPicPr>
            <a:picLocks noGrp="1" noChangeAspect="1"/>
          </p:cNvPicPr>
          <p:nvPr>
            <p:ph type="pic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1055" y="1829752"/>
            <a:ext cx="5193089" cy="2937510"/>
          </a:xfrm>
        </p:spPr>
      </p:pic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6693613" y="1234284"/>
            <a:ext cx="4572000" cy="4114799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lt-LT" sz="24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TAI TARSI AUGALO AUGINIMAS</a:t>
            </a:r>
            <a:r>
              <a:rPr lang="lt-LT" sz="2000" dirty="0">
                <a:latin typeface="Calibri" panose="020F0502020204030204" pitchFamily="34" charset="0"/>
                <a:cs typeface="Calibri" panose="020F0502020204030204" pitchFamily="34" charset="0"/>
              </a:rPr>
              <a:t>, kurį mes: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lt-LT" sz="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lt-LT" sz="2000" dirty="0">
                <a:latin typeface="Calibri" panose="020F0502020204030204" pitchFamily="34" charset="0"/>
                <a:cs typeface="Calibri" panose="020F0502020204030204" pitchFamily="34" charset="0"/>
              </a:rPr>
              <a:t>Laistome tryriausiu žinių vandeniu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lt-LT" sz="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lt-LT" sz="2000" dirty="0">
                <a:latin typeface="Calibri" panose="020F0502020204030204" pitchFamily="34" charset="0"/>
                <a:cs typeface="Calibri" panose="020F0502020204030204" pitchFamily="34" charset="0"/>
              </a:rPr>
              <a:t>Praturtiname kūrybiškumo koncentratu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lt-LT" sz="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lt-LT" sz="2000" dirty="0">
                <a:latin typeface="Calibri" panose="020F0502020204030204" pitchFamily="34" charset="0"/>
                <a:cs typeface="Calibri" panose="020F0502020204030204" pitchFamily="34" charset="0"/>
              </a:rPr>
              <a:t>Suteikiame geriausias sąlygas augti, skleistis ir žydėti 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lt-LT" sz="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lt-LT" sz="2000" dirty="0">
                <a:latin typeface="Calibri" panose="020F0502020204030204" pitchFamily="34" charset="0"/>
                <a:cs typeface="Calibri" panose="020F0502020204030204" pitchFamily="34" charset="0"/>
              </a:rPr>
              <a:t>Apgaubiame dėmesiu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lt-LT" sz="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lt-LT" sz="2000" dirty="0">
                <a:latin typeface="Calibri" panose="020F0502020204030204" pitchFamily="34" charset="0"/>
                <a:cs typeface="Calibri" panose="020F0502020204030204" pitchFamily="34" charset="0"/>
              </a:rPr>
              <a:t>Ir viliamės, kad JIS BUJOS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B95F63E2-82CD-85C6-9106-723B482C9C7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7600" y="152400"/>
            <a:ext cx="781050" cy="78105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9563E49-CA9B-33C7-2706-2CABE2D0D9D5}"/>
              </a:ext>
            </a:extLst>
          </p:cNvPr>
          <p:cNvSpPr txBox="1"/>
          <p:nvPr/>
        </p:nvSpPr>
        <p:spPr>
          <a:xfrm>
            <a:off x="1350624" y="5530214"/>
            <a:ext cx="77724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lt-LT" sz="2000" b="0" i="1" dirty="0">
                <a:solidFill>
                  <a:schemeClr val="accent5">
                    <a:lumMod val="50000"/>
                  </a:schemeClr>
                </a:solidFill>
                <a:effectLst/>
                <a:latin typeface="Avenir Book"/>
              </a:rPr>
              <a:t>Kad ir kaip banaliai skambėtų – mylėkime kiekvieną vaiką. Iš tiesų – mylėkime ir jis patirs sėkmę mokantis</a:t>
            </a:r>
            <a:r>
              <a:rPr lang="en-US" sz="2000" b="0" i="1" dirty="0">
                <a:solidFill>
                  <a:schemeClr val="accent5">
                    <a:lumMod val="50000"/>
                  </a:schemeClr>
                </a:solidFill>
                <a:effectLst/>
                <a:latin typeface="Avenir Book"/>
              </a:rPr>
              <a:t>!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333893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F47AC8-C7AF-AF49-3B2B-3F18495CBB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9590" y="285750"/>
            <a:ext cx="1676400" cy="701674"/>
          </a:xfrm>
        </p:spPr>
        <p:txBody>
          <a:bodyPr/>
          <a:lstStyle/>
          <a:p>
            <a:r>
              <a:rPr lang="lt-LT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LABAS</a:t>
            </a:r>
            <a:endParaRPr lang="en-US" dirty="0"/>
          </a:p>
        </p:txBody>
      </p:sp>
      <p:pic>
        <p:nvPicPr>
          <p:cNvPr id="4" name="Picture 3" descr="A picture containing drawing, child art, illustration, painting&#10;&#10;Description automatically generated">
            <a:extLst>
              <a:ext uri="{FF2B5EF4-FFF2-40B4-BE49-F238E27FC236}">
                <a16:creationId xmlns:a16="http://schemas.microsoft.com/office/drawing/2014/main" id="{FBEBE6CA-FD2C-BB55-2562-7D606A5F11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48946" y="2705100"/>
            <a:ext cx="2788920" cy="1828800"/>
          </a:xfrm>
          <a:prstGeom prst="rect">
            <a:avLst/>
          </a:prstGeom>
        </p:spPr>
      </p:pic>
      <p:pic>
        <p:nvPicPr>
          <p:cNvPr id="5" name="Picture 4" descr="A group of people standing next to each other&#10;&#10;Description automatically generated with low confidence">
            <a:extLst>
              <a:ext uri="{FF2B5EF4-FFF2-40B4-BE49-F238E27FC236}">
                <a16:creationId xmlns:a16="http://schemas.microsoft.com/office/drawing/2014/main" id="{ED54B4D6-874F-768C-BEA9-C047B7AFEE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3073" y="1512887"/>
            <a:ext cx="3614352" cy="2057400"/>
          </a:xfrm>
          <a:prstGeom prst="rect">
            <a:avLst/>
          </a:prstGeom>
        </p:spPr>
      </p:pic>
      <p:pic>
        <p:nvPicPr>
          <p:cNvPr id="6" name="Picture 5" descr="A group of children standing in a circle&#10;&#10;Description automatically generated with low confidence">
            <a:extLst>
              <a:ext uri="{FF2B5EF4-FFF2-40B4-BE49-F238E27FC236}">
                <a16:creationId xmlns:a16="http://schemas.microsoft.com/office/drawing/2014/main" id="{5FD0B1C7-9F3A-C33B-08BD-DA8950B4F4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29400" y="2965450"/>
            <a:ext cx="2352675" cy="3136900"/>
          </a:xfrm>
          <a:prstGeom prst="rect">
            <a:avLst/>
          </a:prstGeom>
        </p:spPr>
      </p:pic>
      <p:pic>
        <p:nvPicPr>
          <p:cNvPr id="7" name="Picture 6" descr="A group of people posing for a photo&#10;&#10;Description automatically generated with medium confidence">
            <a:extLst>
              <a:ext uri="{FF2B5EF4-FFF2-40B4-BE49-F238E27FC236}">
                <a16:creationId xmlns:a16="http://schemas.microsoft.com/office/drawing/2014/main" id="{7D312398-39AD-8699-2128-096F544233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3073" y="3968750"/>
            <a:ext cx="3633402" cy="2133600"/>
          </a:xfrm>
          <a:prstGeom prst="rect">
            <a:avLst/>
          </a:prstGeom>
        </p:spPr>
      </p:pic>
      <p:pic>
        <p:nvPicPr>
          <p:cNvPr id="8" name="Picture 7" descr="Logo, company name&#10;&#10;Description automatically generated">
            <a:extLst>
              <a:ext uri="{FF2B5EF4-FFF2-40B4-BE49-F238E27FC236}">
                <a16:creationId xmlns:a16="http://schemas.microsoft.com/office/drawing/2014/main" id="{6B57AA26-267D-DCF7-1926-E5E1737467A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" y="246062"/>
            <a:ext cx="781050" cy="781050"/>
          </a:xfrm>
          <a:prstGeom prst="rect">
            <a:avLst/>
          </a:prstGeom>
        </p:spPr>
      </p:pic>
      <p:pic>
        <p:nvPicPr>
          <p:cNvPr id="10" name="Picture 9" descr="A group of people on a computer screen&#10;&#10;Description automatically generated with medium confidence">
            <a:extLst>
              <a:ext uri="{FF2B5EF4-FFF2-40B4-BE49-F238E27FC236}">
                <a16:creationId xmlns:a16="http://schemas.microsoft.com/office/drawing/2014/main" id="{908F07A7-EF2C-F9C1-0F34-12BE4AC36F2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91252" y="571500"/>
            <a:ext cx="2948940" cy="2236787"/>
          </a:xfrm>
          <a:prstGeom prst="rect">
            <a:avLst/>
          </a:prstGeom>
        </p:spPr>
      </p:pic>
      <p:pic>
        <p:nvPicPr>
          <p:cNvPr id="12" name="Picture 11" descr="A group of children looking at a wall of portraits&#10;&#10;Description automatically generated with low confidence">
            <a:extLst>
              <a:ext uri="{FF2B5EF4-FFF2-40B4-BE49-F238E27FC236}">
                <a16:creationId xmlns:a16="http://schemas.microsoft.com/office/drawing/2014/main" id="{1D954A27-2E0A-3236-2D96-282C3F75BF8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48946" y="363538"/>
            <a:ext cx="2713514" cy="2095500"/>
          </a:xfrm>
          <a:prstGeom prst="rect">
            <a:avLst/>
          </a:prstGeom>
        </p:spPr>
      </p:pic>
      <p:pic>
        <p:nvPicPr>
          <p:cNvPr id="16" name="Picture 15" descr="A person and a child sitting on a blanket&#10;&#10;Description automatically generated with medium confidence">
            <a:extLst>
              <a:ext uri="{FF2B5EF4-FFF2-40B4-BE49-F238E27FC236}">
                <a16:creationId xmlns:a16="http://schemas.microsoft.com/office/drawing/2014/main" id="{F45C655F-1E98-8C55-34DC-C1764811987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1671" y="1688306"/>
            <a:ext cx="1863740" cy="2998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593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lt-LT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DIDŽIAUSIA SĖKMĖ, KAI NESĖKMĖ YRA SĖKMĖ… PAMOKA, GALIMYBĖ AUGTI IR LAIKINA STOTELĖ KELYJE Į SĖKMĘ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7086600" cy="361950"/>
          </a:xfrm>
        </p:spPr>
        <p:txBody>
          <a:bodyPr>
            <a:normAutofit/>
          </a:bodyPr>
          <a:lstStyle/>
          <a:p>
            <a:r>
              <a:rPr lang="lt-LT" sz="1600" dirty="0">
                <a:latin typeface="Calibri" panose="020F0502020204030204" pitchFamily="34" charset="0"/>
                <a:cs typeface="Calibri" panose="020F0502020204030204" pitchFamily="34" charset="0"/>
              </a:rPr>
              <a:t>Ernesta Kazlauskaitė - Tsakona</a:t>
            </a: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23C37347-9CEB-C103-1870-2341C918F69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1400" y="142875"/>
            <a:ext cx="781050" cy="7810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EC48A8B-CDC3-4170-0570-A207DE342343}"/>
              </a:ext>
            </a:extLst>
          </p:cNvPr>
          <p:cNvSpPr txBox="1"/>
          <p:nvPr/>
        </p:nvSpPr>
        <p:spPr>
          <a:xfrm>
            <a:off x="5334000" y="4876800"/>
            <a:ext cx="32004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lt-LT" sz="2000" b="0" i="1" dirty="0">
                <a:solidFill>
                  <a:schemeClr val="accent5">
                    <a:lumMod val="50000"/>
                  </a:schemeClr>
                </a:solidFill>
                <a:effectLst/>
                <a:latin typeface="Avenir Book"/>
              </a:rPr>
              <a:t>„Galvok plačiai, pradėl nuo mažai, mokykis kūrybiškai“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09472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81000"/>
            <a:ext cx="4343400" cy="685800"/>
          </a:xfrm>
        </p:spPr>
        <p:txBody>
          <a:bodyPr>
            <a:normAutofit/>
          </a:bodyPr>
          <a:lstStyle/>
          <a:p>
            <a:r>
              <a:rPr lang="lt-LT" sz="32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APIE KĄ KALBĖSIME? </a:t>
            </a:r>
            <a:endParaRPr lang="en-US" sz="320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57600" y="1371600"/>
            <a:ext cx="5943600" cy="3200400"/>
          </a:xfrm>
        </p:spPr>
        <p:txBody>
          <a:bodyPr>
            <a:no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lt-LT" sz="28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Kas yra sėkmė?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lt-LT" sz="28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Kas ir kaip ją matuoja?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lt-LT" sz="28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Procesas vs/ir rezultatas</a:t>
            </a:r>
            <a:endParaRPr lang="en-US" sz="2800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lt-LT" sz="28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Kūrybiškumo kompetencija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lt-LT" sz="28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&gt; KAS? &lt; KAIP?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lt-LT" sz="28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Diskusija, klausimai</a:t>
            </a:r>
            <a:endParaRPr lang="en-US" sz="2800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0ED5CDF6-3D42-65A3-CEDB-6EC266FDCA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1400" y="142875"/>
            <a:ext cx="781050" cy="781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342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1">
            <a:extLst>
              <a:ext uri="{FF2B5EF4-FFF2-40B4-BE49-F238E27FC236}">
                <a16:creationId xmlns:a16="http://schemas.microsoft.com/office/drawing/2014/main" id="{DBE590E3-CB9B-7DFA-4B57-233E42DBE5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5943600"/>
            <a:ext cx="3810000" cy="625474"/>
          </a:xfrm>
        </p:spPr>
        <p:txBody>
          <a:bodyPr>
            <a:noAutofit/>
          </a:bodyPr>
          <a:lstStyle/>
          <a:p>
            <a:r>
              <a:rPr lang="lt-LT" sz="3600" dirty="0">
                <a:latin typeface="Calibri" panose="020F0502020204030204" pitchFamily="34" charset="0"/>
                <a:cs typeface="Calibri" panose="020F0502020204030204" pitchFamily="34" charset="0"/>
              </a:rPr>
              <a:t>KAS YRA SĖKMĖ? 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CF410ED-211D-ED8E-4AC6-2855013458BB}"/>
              </a:ext>
            </a:extLst>
          </p:cNvPr>
          <p:cNvSpPr txBox="1"/>
          <p:nvPr/>
        </p:nvSpPr>
        <p:spPr>
          <a:xfrm>
            <a:off x="6477451" y="666149"/>
            <a:ext cx="121875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t-LT" sz="2000" b="0" i="0" dirty="0">
                <a:solidFill>
                  <a:srgbClr val="20212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Sekimasis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156A9F5-66ED-67B9-AC46-BDD89014AA31}"/>
              </a:ext>
            </a:extLst>
          </p:cNvPr>
          <p:cNvSpPr txBox="1"/>
          <p:nvPr/>
        </p:nvSpPr>
        <p:spPr>
          <a:xfrm>
            <a:off x="6572252" y="5051387"/>
            <a:ext cx="16764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t-LT" sz="2000" b="0" i="0" dirty="0">
                <a:solidFill>
                  <a:srgbClr val="20212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Rezultatai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4" name="Picture Placeholder 53" descr="A close up of a plant&#10;&#10;Description automatically generated with low confidence">
            <a:extLst>
              <a:ext uri="{FF2B5EF4-FFF2-40B4-BE49-F238E27FC236}">
                <a16:creationId xmlns:a16="http://schemas.microsoft.com/office/drawing/2014/main" id="{19B40D4A-E7C6-7A21-EBDB-38EAAC7CA818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/>
          <a:srcRect t="15240" b="15240"/>
          <a:stretch>
            <a:fillRect/>
          </a:stretch>
        </p:blipFill>
        <p:spPr/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3F4CCB22-1ECC-9342-8C7C-22AFA84A0580}"/>
              </a:ext>
            </a:extLst>
          </p:cNvPr>
          <p:cNvSpPr txBox="1"/>
          <p:nvPr/>
        </p:nvSpPr>
        <p:spPr>
          <a:xfrm>
            <a:off x="991888" y="5051387"/>
            <a:ext cx="462786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t-LT" sz="2000" b="0" i="0" dirty="0">
                <a:solidFill>
                  <a:srgbClr val="20212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Kelias, nuolatinis tobulėjimas, augimas 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F7F9E568-D9C9-F2C2-DC7D-BB3F66BA5C20}"/>
              </a:ext>
            </a:extLst>
          </p:cNvPr>
          <p:cNvSpPr/>
          <p:nvPr/>
        </p:nvSpPr>
        <p:spPr>
          <a:xfrm>
            <a:off x="9448800" y="3042480"/>
            <a:ext cx="2626638" cy="184540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D498C408-457B-5E87-1D2E-7CC2F1A82468}"/>
              </a:ext>
            </a:extLst>
          </p:cNvPr>
          <p:cNvSpPr txBox="1"/>
          <p:nvPr/>
        </p:nvSpPr>
        <p:spPr>
          <a:xfrm>
            <a:off x="9620250" y="5030443"/>
            <a:ext cx="1905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t-LT" sz="2000" dirty="0">
                <a:solidFill>
                  <a:srgbClr val="2021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Lemtis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0" name="Picture 59" descr="Logo, company name&#10;&#10;Description automatically generated">
            <a:extLst>
              <a:ext uri="{FF2B5EF4-FFF2-40B4-BE49-F238E27FC236}">
                <a16:creationId xmlns:a16="http://schemas.microsoft.com/office/drawing/2014/main" id="{B176BBEA-DFE8-EC26-B6BE-316788D00A5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2350" y="5943600"/>
            <a:ext cx="781050" cy="781050"/>
          </a:xfrm>
          <a:prstGeom prst="rect">
            <a:avLst/>
          </a:prstGeom>
        </p:spPr>
      </p:pic>
      <p:pic>
        <p:nvPicPr>
          <p:cNvPr id="5" name="Picture 4" descr="A group of kids walking on a log&#10;&#10;Description automatically generated with medium confidence">
            <a:extLst>
              <a:ext uri="{FF2B5EF4-FFF2-40B4-BE49-F238E27FC236}">
                <a16:creationId xmlns:a16="http://schemas.microsoft.com/office/drawing/2014/main" id="{54B35F5F-D9F2-FB18-1A59-E9E670CADB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6043" y="1406503"/>
            <a:ext cx="4760081" cy="3152781"/>
          </a:xfrm>
          <a:prstGeom prst="rect">
            <a:avLst/>
          </a:prstGeom>
        </p:spPr>
      </p:pic>
      <p:pic>
        <p:nvPicPr>
          <p:cNvPr id="9" name="Picture 8" descr="A picture containing toy, wheel, construction set toy, toy vehicle&#10;&#10;Description automatically generated">
            <a:extLst>
              <a:ext uri="{FF2B5EF4-FFF2-40B4-BE49-F238E27FC236}">
                <a16:creationId xmlns:a16="http://schemas.microsoft.com/office/drawing/2014/main" id="{3975F020-BB00-DE1D-F382-47AC6FEC09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04313" y="3241260"/>
            <a:ext cx="2626638" cy="1529512"/>
          </a:xfrm>
          <a:prstGeom prst="rect">
            <a:avLst/>
          </a:prstGeom>
        </p:spPr>
      </p:pic>
      <p:pic>
        <p:nvPicPr>
          <p:cNvPr id="13" name="Picture 12" descr="A picture containing drawing, cloud, sky, child art&#10;&#10;Description automatically generated">
            <a:extLst>
              <a:ext uri="{FF2B5EF4-FFF2-40B4-BE49-F238E27FC236}">
                <a16:creationId xmlns:a16="http://schemas.microsoft.com/office/drawing/2014/main" id="{4F484C1C-044B-2191-55CE-320E5FC9C9E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20250" y="3105465"/>
            <a:ext cx="2343150" cy="1665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558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965BF5-DBF6-31DF-4255-B3A38B040F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82" y="171420"/>
            <a:ext cx="5643562" cy="790582"/>
          </a:xfrm>
        </p:spPr>
        <p:txBody>
          <a:bodyPr>
            <a:normAutofit/>
          </a:bodyPr>
          <a:lstStyle/>
          <a:p>
            <a:r>
              <a:rPr lang="lt-LT" sz="32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KAS IR KAIP MATUOJA SĖKMĘ?</a:t>
            </a:r>
            <a:endParaRPr lang="en-US" sz="320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054" name="Picture 6" descr="Hot air balloon with a man stock vector. Illustration of lifestyle -  75081933">
            <a:extLst>
              <a:ext uri="{FF2B5EF4-FFF2-40B4-BE49-F238E27FC236}">
                <a16:creationId xmlns:a16="http://schemas.microsoft.com/office/drawing/2014/main" id="{E9DAE0E4-74CA-1A77-C3E0-67C7028BF6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-47595"/>
            <a:ext cx="2266950" cy="2266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044D621-D709-14D5-74E8-C86006A11F18}"/>
              </a:ext>
            </a:extLst>
          </p:cNvPr>
          <p:cNvSpPr txBox="1"/>
          <p:nvPr/>
        </p:nvSpPr>
        <p:spPr>
          <a:xfrm>
            <a:off x="7267575" y="1590645"/>
            <a:ext cx="19812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t-LT" sz="2000" dirty="0">
                <a:solidFill>
                  <a:srgbClr val="2021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Mokytojas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C5599EB-AE9F-A9CC-BF07-F53E68E8F4DF}"/>
              </a:ext>
            </a:extLst>
          </p:cNvPr>
          <p:cNvSpPr txBox="1"/>
          <p:nvPr/>
        </p:nvSpPr>
        <p:spPr>
          <a:xfrm>
            <a:off x="1295400" y="3143190"/>
            <a:ext cx="16764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t-LT" sz="2000" dirty="0">
                <a:solidFill>
                  <a:srgbClr val="2021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Vaikas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3AEF262-E204-87F6-9D08-10DFA7E4FABE}"/>
              </a:ext>
            </a:extLst>
          </p:cNvPr>
          <p:cNvSpPr txBox="1"/>
          <p:nvPr/>
        </p:nvSpPr>
        <p:spPr>
          <a:xfrm>
            <a:off x="9982200" y="5124390"/>
            <a:ext cx="1524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2021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lt-LT" sz="2000" dirty="0">
                <a:solidFill>
                  <a:srgbClr val="2021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ėvai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FEFAE623-59FB-F46E-AC74-C62B814F39B5}"/>
              </a:ext>
            </a:extLst>
          </p:cNvPr>
          <p:cNvCxnSpPr/>
          <p:nvPr/>
        </p:nvCxnSpPr>
        <p:spPr>
          <a:xfrm>
            <a:off x="6781800" y="3657600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4DF34DB2-D26E-FC9D-1657-E136BC6E4D08}"/>
              </a:ext>
            </a:extLst>
          </p:cNvPr>
          <p:cNvCxnSpPr>
            <a:cxnSpLocks/>
          </p:cNvCxnSpPr>
          <p:nvPr/>
        </p:nvCxnSpPr>
        <p:spPr>
          <a:xfrm>
            <a:off x="7096125" y="1790700"/>
            <a:ext cx="2047875" cy="1933605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1D470E77-CBE4-6AC4-6041-F10BB4D9F2F2}"/>
              </a:ext>
            </a:extLst>
          </p:cNvPr>
          <p:cNvCxnSpPr>
            <a:cxnSpLocks/>
          </p:cNvCxnSpPr>
          <p:nvPr/>
        </p:nvCxnSpPr>
        <p:spPr>
          <a:xfrm flipH="1">
            <a:off x="2543175" y="1790700"/>
            <a:ext cx="4552950" cy="256221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E45933D7-6346-38B1-24FB-40BBD6191D05}"/>
              </a:ext>
            </a:extLst>
          </p:cNvPr>
          <p:cNvCxnSpPr>
            <a:cxnSpLocks/>
          </p:cNvCxnSpPr>
          <p:nvPr/>
        </p:nvCxnSpPr>
        <p:spPr>
          <a:xfrm flipH="1">
            <a:off x="2543175" y="3724305"/>
            <a:ext cx="6677025" cy="628605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41" name="Title 1">
            <a:extLst>
              <a:ext uri="{FF2B5EF4-FFF2-40B4-BE49-F238E27FC236}">
                <a16:creationId xmlns:a16="http://schemas.microsoft.com/office/drawing/2014/main" id="{6FEE296A-F5ED-58E2-4B77-D7214D5A391B}"/>
              </a:ext>
            </a:extLst>
          </p:cNvPr>
          <p:cNvSpPr txBox="1">
            <a:spLocks/>
          </p:cNvSpPr>
          <p:nvPr/>
        </p:nvSpPr>
        <p:spPr>
          <a:xfrm>
            <a:off x="152400" y="5943615"/>
            <a:ext cx="6172200" cy="6858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lt-LT" sz="28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 VISŲ LŪKESČIAI SUTAMPA?</a:t>
            </a:r>
            <a:endParaRPr lang="en-US" sz="2800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3" name="Picture 42" descr="Logo, company name&#10;&#10;Description automatically generated">
            <a:extLst>
              <a:ext uri="{FF2B5EF4-FFF2-40B4-BE49-F238E27FC236}">
                <a16:creationId xmlns:a16="http://schemas.microsoft.com/office/drawing/2014/main" id="{427C3F19-1F97-2DB9-23B2-D87E03031C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1400" y="142875"/>
            <a:ext cx="781050" cy="781050"/>
          </a:xfrm>
          <a:prstGeom prst="rect">
            <a:avLst/>
          </a:prstGeom>
        </p:spPr>
      </p:pic>
      <p:sp>
        <p:nvSpPr>
          <p:cNvPr id="3" name="Title 10">
            <a:extLst>
              <a:ext uri="{FF2B5EF4-FFF2-40B4-BE49-F238E27FC236}">
                <a16:creationId xmlns:a16="http://schemas.microsoft.com/office/drawing/2014/main" id="{0CAD1623-94FD-205A-C1C5-DA07F124055D}"/>
              </a:ext>
            </a:extLst>
          </p:cNvPr>
          <p:cNvSpPr txBox="1">
            <a:spLocks/>
          </p:cNvSpPr>
          <p:nvPr/>
        </p:nvSpPr>
        <p:spPr>
          <a:xfrm>
            <a:off x="5654994" y="2514604"/>
            <a:ext cx="2539362" cy="108590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lt-LT" sz="28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KAIP IŠLAIKYTI BALANSĄ?</a:t>
            </a:r>
            <a:endParaRPr lang="en-US" sz="2800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2025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3657600" y="639470"/>
            <a:ext cx="4173291" cy="493777"/>
          </a:xfrm>
        </p:spPr>
        <p:txBody>
          <a:bodyPr anchor="b">
            <a:noAutofit/>
          </a:bodyPr>
          <a:lstStyle/>
          <a:p>
            <a:r>
              <a:rPr lang="lt-LT" sz="28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KAIP IŠLAIKYTI BALANSĄ?</a:t>
            </a:r>
            <a:endParaRPr lang="en-US" sz="2800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1143000" y="5039049"/>
            <a:ext cx="2743200" cy="493776"/>
          </a:xfrm>
        </p:spPr>
        <p:txBody>
          <a:bodyPr>
            <a:normAutofit/>
          </a:bodyPr>
          <a:lstStyle/>
          <a:p>
            <a:r>
              <a:rPr lang="lt-LT" sz="24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lt-LT" sz="24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KAIP? BŪSENA</a:t>
            </a:r>
            <a:endParaRPr lang="en-US" sz="2400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5612378" y="5039049"/>
            <a:ext cx="4217421" cy="493776"/>
          </a:xfrm>
        </p:spPr>
        <p:txBody>
          <a:bodyPr>
            <a:noAutofit/>
          </a:bodyPr>
          <a:lstStyle/>
          <a:p>
            <a:r>
              <a:rPr lang="lt-LT" sz="2400" dirty="0">
                <a:latin typeface="Calibri" panose="020F0502020204030204" pitchFamily="34" charset="0"/>
                <a:cs typeface="Calibri" panose="020F0502020204030204" pitchFamily="34" charset="0"/>
              </a:rPr>
              <a:t>KAS? VERTINIMAS, REZULTATAS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2" name="Picture 6" descr="Hot air balloon with a man stock vector. Illustration of lifestyle -  75081933">
            <a:extLst>
              <a:ext uri="{FF2B5EF4-FFF2-40B4-BE49-F238E27FC236}">
                <a16:creationId xmlns:a16="http://schemas.microsoft.com/office/drawing/2014/main" id="{ECD32014-EB5D-A7EB-1090-203F09E9D3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2225" y="4823717"/>
            <a:ext cx="18288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732B8FD7-0449-194B-5A3B-DFB5F7210B40}"/>
              </a:ext>
            </a:extLst>
          </p:cNvPr>
          <p:cNvSpPr txBox="1"/>
          <p:nvPr/>
        </p:nvSpPr>
        <p:spPr>
          <a:xfrm>
            <a:off x="10210800" y="4423607"/>
            <a:ext cx="19812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t-LT" sz="2000" dirty="0">
                <a:solidFill>
                  <a:srgbClr val="2021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Mokytojas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F81A4796-8008-99DD-3EF8-FE89DD9EC1E4}"/>
              </a:ext>
            </a:extLst>
          </p:cNvPr>
          <p:cNvSpPr txBox="1"/>
          <p:nvPr/>
        </p:nvSpPr>
        <p:spPr>
          <a:xfrm>
            <a:off x="10732474" y="781790"/>
            <a:ext cx="147503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2021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lt-LT" sz="1800" dirty="0">
                <a:solidFill>
                  <a:srgbClr val="2021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ėvai</a:t>
            </a: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E0BBCD1D-1EFC-4138-81E5-1BB661BDFDC0}"/>
                  </a:ext>
                </a:extLst>
              </p14:cNvPr>
              <p14:cNvContentPartPr/>
              <p14:nvPr/>
            </p14:nvContentPartPr>
            <p14:xfrm>
              <a:off x="10382115" y="3177120"/>
              <a:ext cx="360" cy="3960"/>
            </p14:xfrm>
          </p:contentPart>
        </mc:Choice>
        <mc:Fallback xmlns=""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E0BBCD1D-1EFC-4138-81E5-1BB661BDFDC0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0328475" y="3069120"/>
                <a:ext cx="108000" cy="219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E61DFA9F-BD46-60EB-49E7-C6AD9CC28CBF}"/>
                  </a:ext>
                </a:extLst>
              </p14:cNvPr>
              <p14:cNvContentPartPr/>
              <p14:nvPr/>
            </p14:nvContentPartPr>
            <p14:xfrm>
              <a:off x="11115435" y="3247680"/>
              <a:ext cx="360" cy="360"/>
            </p14:xfrm>
          </p:contentPart>
        </mc:Choice>
        <mc:Fallback xmlns=""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E61DFA9F-BD46-60EB-49E7-C6AD9CC28CBF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1061795" y="3140040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3BB676AF-1930-7972-B5FE-FE82ADCBBAC6}"/>
                  </a:ext>
                </a:extLst>
              </p14:cNvPr>
              <p14:cNvContentPartPr/>
              <p14:nvPr/>
            </p14:nvContentPartPr>
            <p14:xfrm>
              <a:off x="9896115" y="3438480"/>
              <a:ext cx="2013840" cy="648000"/>
            </p14:xfrm>
          </p:contentPart>
        </mc:Choice>
        <mc:Fallback xmlns=""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3BB676AF-1930-7972-B5FE-FE82ADCBBAC6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9842115" y="3330480"/>
                <a:ext cx="2121480" cy="863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33287C92-689E-7187-599C-E59D4A494524}"/>
                  </a:ext>
                </a:extLst>
              </p14:cNvPr>
              <p14:cNvContentPartPr/>
              <p14:nvPr/>
            </p14:nvContentPartPr>
            <p14:xfrm>
              <a:off x="10734915" y="3522000"/>
              <a:ext cx="360" cy="1800"/>
            </p14:xfrm>
          </p:contentPart>
        </mc:Choice>
        <mc:Fallback xmlns=""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33287C92-689E-7187-599C-E59D4A494524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0725915" y="3513360"/>
                <a:ext cx="18000" cy="19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94F77F1A-0667-5FDA-7C4A-5159890372C0}"/>
                  </a:ext>
                </a:extLst>
              </p14:cNvPr>
              <p14:cNvContentPartPr/>
              <p14:nvPr/>
            </p14:nvContentPartPr>
            <p14:xfrm>
              <a:off x="10680195" y="3475560"/>
              <a:ext cx="136440" cy="103680"/>
            </p14:xfrm>
          </p:contentPart>
        </mc:Choice>
        <mc:Fallback xmlns=""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94F77F1A-0667-5FDA-7C4A-5159890372C0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0671195" y="3466560"/>
                <a:ext cx="154080" cy="121320"/>
              </a:xfrm>
              <a:prstGeom prst="rect">
                <a:avLst/>
              </a:prstGeom>
            </p:spPr>
          </p:pic>
        </mc:Fallback>
      </mc:AlternateContent>
      <p:pic>
        <p:nvPicPr>
          <p:cNvPr id="54" name="Picture 53" descr="Logo, company name&#10;&#10;Description automatically generated">
            <a:extLst>
              <a:ext uri="{FF2B5EF4-FFF2-40B4-BE49-F238E27FC236}">
                <a16:creationId xmlns:a16="http://schemas.microsoft.com/office/drawing/2014/main" id="{F3F8EAB9-1A62-5777-C6A5-3A84B2FF3D02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00" y="781790"/>
            <a:ext cx="781050" cy="781050"/>
          </a:xfrm>
          <a:prstGeom prst="rect">
            <a:avLst/>
          </a:prstGeom>
        </p:spPr>
      </p:pic>
      <p:sp>
        <p:nvSpPr>
          <p:cNvPr id="55" name="Title 1">
            <a:extLst>
              <a:ext uri="{FF2B5EF4-FFF2-40B4-BE49-F238E27FC236}">
                <a16:creationId xmlns:a16="http://schemas.microsoft.com/office/drawing/2014/main" id="{619B1C71-097B-629C-2A49-988824E652C2}"/>
              </a:ext>
            </a:extLst>
          </p:cNvPr>
          <p:cNvSpPr txBox="1">
            <a:spLocks/>
          </p:cNvSpPr>
          <p:nvPr/>
        </p:nvSpPr>
        <p:spPr>
          <a:xfrm>
            <a:off x="211288" y="5966717"/>
            <a:ext cx="4970312" cy="6858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lt-LT" sz="32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PROCESAS VS/IR REZULTAS? </a:t>
            </a:r>
          </a:p>
        </p:txBody>
      </p:sp>
      <p:pic>
        <p:nvPicPr>
          <p:cNvPr id="9" name="Picture 8" descr="A child running in front of a waterfall&#10;&#10;Description automatically generated with low confidence">
            <a:extLst>
              <a:ext uri="{FF2B5EF4-FFF2-40B4-BE49-F238E27FC236}">
                <a16:creationId xmlns:a16="http://schemas.microsoft.com/office/drawing/2014/main" id="{0547A9A3-C618-3100-04C6-827BE8AA7D75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65474" y="1190295"/>
            <a:ext cx="3594562" cy="3534105"/>
          </a:xfrm>
          <a:prstGeom prst="rect">
            <a:avLst/>
          </a:prstGeom>
        </p:spPr>
      </p:pic>
      <p:pic>
        <p:nvPicPr>
          <p:cNvPr id="15" name="Picture 14" descr="A picture containing person, clothing, human face, child&#10;&#10;Description automatically generated">
            <a:extLst>
              <a:ext uri="{FF2B5EF4-FFF2-40B4-BE49-F238E27FC236}">
                <a16:creationId xmlns:a16="http://schemas.microsoft.com/office/drawing/2014/main" id="{5875AA3D-B87C-F969-39BB-291A93C3441A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612378" y="1418409"/>
            <a:ext cx="3540736" cy="3073430"/>
          </a:xfrm>
          <a:prstGeom prst="rect">
            <a:avLst/>
          </a:prstGeom>
        </p:spPr>
      </p:pic>
      <p:pic>
        <p:nvPicPr>
          <p:cNvPr id="44" name="Picture 43" descr="A picture containing device, scale&#10;&#10;Description automatically generated">
            <a:extLst>
              <a:ext uri="{FF2B5EF4-FFF2-40B4-BE49-F238E27FC236}">
                <a16:creationId xmlns:a16="http://schemas.microsoft.com/office/drawing/2014/main" id="{5D5583AE-E3D2-20E8-103C-7C80271020B4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275582" y="1339638"/>
            <a:ext cx="1812035" cy="1282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440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14646726-B5B0-FA3A-66DD-A7C35B06B395}"/>
              </a:ext>
            </a:extLst>
          </p:cNvPr>
          <p:cNvSpPr txBox="1"/>
          <p:nvPr/>
        </p:nvSpPr>
        <p:spPr>
          <a:xfrm>
            <a:off x="1169719" y="1787721"/>
            <a:ext cx="243914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lt-LT" sz="2000" dirty="0">
                <a:solidFill>
                  <a:srgbClr val="2021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Aplinka ir aplinkybės</a:t>
            </a:r>
            <a:endParaRPr lang="lt-LT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EDFE425-F046-46D5-9C57-36E83ED73564}"/>
              </a:ext>
            </a:extLst>
          </p:cNvPr>
          <p:cNvSpPr txBox="1"/>
          <p:nvPr/>
        </p:nvSpPr>
        <p:spPr>
          <a:xfrm>
            <a:off x="1085907" y="3973578"/>
            <a:ext cx="243914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lt-LT" sz="2000" dirty="0">
                <a:solidFill>
                  <a:srgbClr val="2021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Turinys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8F481DF-6F03-B3C2-F9E9-AA160A91B2C6}"/>
              </a:ext>
            </a:extLst>
          </p:cNvPr>
          <p:cNvSpPr txBox="1"/>
          <p:nvPr/>
        </p:nvSpPr>
        <p:spPr>
          <a:xfrm>
            <a:off x="5389372" y="2835189"/>
            <a:ext cx="279208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lt-LT" sz="2000" dirty="0">
                <a:solidFill>
                  <a:srgbClr val="2021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Dėmesys ir motyvacija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CC66DA9-0035-FB6D-A0AE-0DD284576AC7}"/>
              </a:ext>
            </a:extLst>
          </p:cNvPr>
          <p:cNvSpPr txBox="1"/>
          <p:nvPr/>
        </p:nvSpPr>
        <p:spPr>
          <a:xfrm>
            <a:off x="1085908" y="6042918"/>
            <a:ext cx="243914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lt-LT" sz="2000" dirty="0">
                <a:solidFill>
                  <a:srgbClr val="2021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Priemonės ir metodai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538021B-72C7-7D54-0F6E-577DAD6FB8AD}"/>
              </a:ext>
            </a:extLst>
          </p:cNvPr>
          <p:cNvSpPr txBox="1"/>
          <p:nvPr/>
        </p:nvSpPr>
        <p:spPr>
          <a:xfrm>
            <a:off x="5291536" y="6042918"/>
            <a:ext cx="314502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lt-LT" sz="2000" dirty="0">
                <a:solidFill>
                  <a:srgbClr val="2021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Požiūris, nuostata, pozicija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3" name="Picture 32" descr="Logo, company name&#10;&#10;Description automatically generated">
            <a:extLst>
              <a:ext uri="{FF2B5EF4-FFF2-40B4-BE49-F238E27FC236}">
                <a16:creationId xmlns:a16="http://schemas.microsoft.com/office/drawing/2014/main" id="{894D8E87-B9FE-31DF-8C98-90F2D005E74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7600" y="5943600"/>
            <a:ext cx="781050" cy="78105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877EDD1-A58B-7255-1830-1A0C4064C909}"/>
              </a:ext>
            </a:extLst>
          </p:cNvPr>
          <p:cNvSpPr txBox="1"/>
          <p:nvPr/>
        </p:nvSpPr>
        <p:spPr>
          <a:xfrm>
            <a:off x="10289653" y="5105400"/>
            <a:ext cx="190234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t-LT" sz="2400" dirty="0">
                <a:solidFill>
                  <a:srgbClr val="2021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Mokytojas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6E6DA531-CDA9-2CB3-7EF6-91CED16856CE}"/>
                  </a:ext>
                </a:extLst>
              </p14:cNvPr>
              <p14:cNvContentPartPr/>
              <p14:nvPr/>
            </p14:nvContentPartPr>
            <p14:xfrm>
              <a:off x="10077555" y="5552625"/>
              <a:ext cx="1758240" cy="11484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6E6DA531-CDA9-2CB3-7EF6-91CED16856CE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0014555" y="5489625"/>
                <a:ext cx="1883880" cy="240480"/>
              </a:xfrm>
              <a:prstGeom prst="rect">
                <a:avLst/>
              </a:prstGeom>
            </p:spPr>
          </p:pic>
        </mc:Fallback>
      </mc:AlternateContent>
      <p:sp>
        <p:nvSpPr>
          <p:cNvPr id="5" name="Title 4">
            <a:extLst>
              <a:ext uri="{FF2B5EF4-FFF2-40B4-BE49-F238E27FC236}">
                <a16:creationId xmlns:a16="http://schemas.microsoft.com/office/drawing/2014/main" id="{DE957208-1852-E44F-E255-F42CF5EDCF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57507" y="420598"/>
            <a:ext cx="2119881" cy="1539874"/>
          </a:xfrm>
        </p:spPr>
        <p:txBody>
          <a:bodyPr>
            <a:normAutofit/>
          </a:bodyPr>
          <a:lstStyle/>
          <a:p>
            <a:r>
              <a:rPr lang="lt-LT" sz="3200" dirty="0">
                <a:latin typeface="Calibri" panose="020F0502020204030204" pitchFamily="34" charset="0"/>
                <a:cs typeface="Calibri" panose="020F0502020204030204" pitchFamily="34" charset="0"/>
              </a:rPr>
              <a:t>KAIP TO (PA)SIEKTI? 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 descr="A group of children sitting on a blanket in the grass&#10;&#10;Description automatically generated with medium confidence">
            <a:extLst>
              <a:ext uri="{FF2B5EF4-FFF2-40B4-BE49-F238E27FC236}">
                <a16:creationId xmlns:a16="http://schemas.microsoft.com/office/drawing/2014/main" id="{81A8E344-9214-3D3D-90F6-BFAA0A787F1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52662" y="486389"/>
            <a:ext cx="2073259" cy="1326345"/>
          </a:xfrm>
          <a:prstGeom prst="rect">
            <a:avLst/>
          </a:prstGeom>
        </p:spPr>
      </p:pic>
      <p:pic>
        <p:nvPicPr>
          <p:cNvPr id="12" name="Picture 11" descr="A picture containing drawing, painting, illustration, art&#10;&#10;Description automatically generated">
            <a:extLst>
              <a:ext uri="{FF2B5EF4-FFF2-40B4-BE49-F238E27FC236}">
                <a16:creationId xmlns:a16="http://schemas.microsoft.com/office/drawing/2014/main" id="{D9129704-3D1C-50B6-BAC9-0C3D3D6633D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69720" y="2590800"/>
            <a:ext cx="2419534" cy="1382778"/>
          </a:xfrm>
          <a:prstGeom prst="rect">
            <a:avLst/>
          </a:prstGeom>
        </p:spPr>
      </p:pic>
      <p:pic>
        <p:nvPicPr>
          <p:cNvPr id="8" name="Picture 7" descr="A group of people standing on a street&#10;&#10;Description automatically generated with medium confidence">
            <a:extLst>
              <a:ext uri="{FF2B5EF4-FFF2-40B4-BE49-F238E27FC236}">
                <a16:creationId xmlns:a16="http://schemas.microsoft.com/office/drawing/2014/main" id="{C9DEAF79-9732-D2F4-532E-46662DA8C2E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86446" y="4674509"/>
            <a:ext cx="2461322" cy="1484926"/>
          </a:xfrm>
          <a:prstGeom prst="rect">
            <a:avLst/>
          </a:prstGeom>
        </p:spPr>
      </p:pic>
      <p:pic>
        <p:nvPicPr>
          <p:cNvPr id="11" name="Picture 10" descr="A picture containing person, clothing, ground, child&#10;&#10;Description automatically generated">
            <a:extLst>
              <a:ext uri="{FF2B5EF4-FFF2-40B4-BE49-F238E27FC236}">
                <a16:creationId xmlns:a16="http://schemas.microsoft.com/office/drawing/2014/main" id="{69D8091F-1EB1-4B83-63CE-B203F7EAD46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523387" y="396040"/>
            <a:ext cx="4419600" cy="2439149"/>
          </a:xfrm>
          <a:prstGeom prst="rect">
            <a:avLst/>
          </a:prstGeom>
        </p:spPr>
      </p:pic>
      <p:pic>
        <p:nvPicPr>
          <p:cNvPr id="13" name="Picture 12" descr="A child and child making cookies&#10;&#10;Description automatically generated with low confidence">
            <a:extLst>
              <a:ext uri="{FF2B5EF4-FFF2-40B4-BE49-F238E27FC236}">
                <a16:creationId xmlns:a16="http://schemas.microsoft.com/office/drawing/2014/main" id="{0BE09861-EA4A-6F1C-967B-225B68C1748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680760" y="3632744"/>
            <a:ext cx="2055921" cy="2503915"/>
          </a:xfrm>
          <a:prstGeom prst="rect">
            <a:avLst/>
          </a:prstGeom>
        </p:spPr>
      </p:pic>
      <p:pic>
        <p:nvPicPr>
          <p:cNvPr id="14" name="Picture 13" descr="A child and child playing with white paint&#10;&#10;Description automatically generated with low confidence">
            <a:extLst>
              <a:ext uri="{FF2B5EF4-FFF2-40B4-BE49-F238E27FC236}">
                <a16:creationId xmlns:a16="http://schemas.microsoft.com/office/drawing/2014/main" id="{894B33EE-36AB-428A-3063-125D685672F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911585" y="3632744"/>
            <a:ext cx="2186643" cy="2420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962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08BF6B-3EE1-F478-BBAA-CE64057DD4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381000"/>
            <a:ext cx="9829800" cy="777874"/>
          </a:xfrm>
        </p:spPr>
        <p:txBody>
          <a:bodyPr/>
          <a:lstStyle/>
          <a:p>
            <a:r>
              <a:rPr lang="lt-LT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APLINKA IR APLINKYBĖS</a:t>
            </a:r>
            <a:endParaRPr lang="en-US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927208-5568-6DCC-8F33-D5BB9FB5A6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58000" y="1600200"/>
            <a:ext cx="4953000" cy="3124200"/>
          </a:xfrm>
        </p:spPr>
        <p:txBody>
          <a:bodyPr>
            <a:no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lt-LT" sz="2800" dirty="0">
                <a:latin typeface="Calibri" panose="020F0502020204030204" pitchFamily="34" charset="0"/>
                <a:cs typeface="Calibri" panose="020F0502020204030204" pitchFamily="34" charset="0"/>
              </a:rPr>
              <a:t>Patogi, rami erdvė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lt-LT" sz="2800" dirty="0">
                <a:latin typeface="Calibri" panose="020F0502020204030204" pitchFamily="34" charset="0"/>
                <a:cs typeface="Calibri" panose="020F0502020204030204" pitchFamily="34" charset="0"/>
              </a:rPr>
              <a:t>Saugi ir pozityvi aplinka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lt-LT" sz="2800" dirty="0">
                <a:latin typeface="Calibri" panose="020F0502020204030204" pitchFamily="34" charset="0"/>
                <a:cs typeface="Calibri" panose="020F0502020204030204" pitchFamily="34" charset="0"/>
              </a:rPr>
              <a:t>Vaikų/Mokytojų skaičius klasėje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lt-LT" sz="2800" dirty="0">
                <a:latin typeface="Calibri" panose="020F0502020204030204" pitchFamily="34" charset="0"/>
                <a:cs typeface="Calibri" panose="020F0502020204030204" pitchFamily="34" charset="0"/>
              </a:rPr>
              <a:t>Dėmesio trikdžių pašalinimas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lt-LT" sz="2800" dirty="0">
                <a:latin typeface="Calibri" panose="020F0502020204030204" pitchFamily="34" charset="0"/>
                <a:cs typeface="Calibri" panose="020F0502020204030204" pitchFamily="34" charset="0"/>
              </a:rPr>
              <a:t>Pasirengimas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lt-LT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 descr="Logo, company name&#10;&#10;Description automatically generated">
            <a:extLst>
              <a:ext uri="{FF2B5EF4-FFF2-40B4-BE49-F238E27FC236}">
                <a16:creationId xmlns:a16="http://schemas.microsoft.com/office/drawing/2014/main" id="{5AF933CD-371A-7258-2468-277A7098199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5200" y="152400"/>
            <a:ext cx="781050" cy="781050"/>
          </a:xfrm>
          <a:prstGeom prst="rect">
            <a:avLst/>
          </a:prstGeom>
        </p:spPr>
      </p:pic>
      <p:pic>
        <p:nvPicPr>
          <p:cNvPr id="5" name="Picture 4" descr="A group of children sitting on a blanket in the grass&#10;&#10;Description automatically generated with medium confidence">
            <a:extLst>
              <a:ext uri="{FF2B5EF4-FFF2-40B4-BE49-F238E27FC236}">
                <a16:creationId xmlns:a16="http://schemas.microsoft.com/office/drawing/2014/main" id="{76B76737-2BEF-9CD2-E7F9-6E4F93E9C8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0" y="1905000"/>
            <a:ext cx="3895902" cy="292192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DB60745-81D4-7590-FFD4-8EF70BB7BBCA}"/>
              </a:ext>
            </a:extLst>
          </p:cNvPr>
          <p:cNvSpPr txBox="1"/>
          <p:nvPr/>
        </p:nvSpPr>
        <p:spPr>
          <a:xfrm>
            <a:off x="1824760" y="5573053"/>
            <a:ext cx="724708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lt-LT" sz="2000" b="0" i="1" dirty="0">
                <a:solidFill>
                  <a:schemeClr val="accent5">
                    <a:lumMod val="50000"/>
                  </a:schemeClr>
                </a:solidFill>
                <a:effectLst/>
                <a:latin typeface="Avenir Book"/>
              </a:rPr>
              <a:t>Kūrybiškumo galima rasti praktiškai kiekviename žmoguje ir labai įvairiose situacijose.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679174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08BF6B-3EE1-F478-BBAA-CE64057DD4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52400"/>
            <a:ext cx="2286000" cy="610736"/>
          </a:xfrm>
        </p:spPr>
        <p:txBody>
          <a:bodyPr>
            <a:normAutofit/>
          </a:bodyPr>
          <a:lstStyle/>
          <a:p>
            <a:r>
              <a:rPr lang="lt-LT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TURINYS</a:t>
            </a:r>
            <a:endParaRPr lang="en-US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AC844E4D-FC12-501A-6F4D-B3231C0FD4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5200" y="152400"/>
            <a:ext cx="781050" cy="781050"/>
          </a:xfrm>
          <a:prstGeom prst="rect">
            <a:avLst/>
          </a:prstGeom>
        </p:spPr>
      </p:pic>
      <p:sp>
        <p:nvSpPr>
          <p:cNvPr id="7" name="Title 24">
            <a:extLst>
              <a:ext uri="{FF2B5EF4-FFF2-40B4-BE49-F238E27FC236}">
                <a16:creationId xmlns:a16="http://schemas.microsoft.com/office/drawing/2014/main" id="{C2A0A378-C046-5471-CC89-1736A330C9AB}"/>
              </a:ext>
            </a:extLst>
          </p:cNvPr>
          <p:cNvSpPr txBox="1">
            <a:spLocks/>
          </p:cNvSpPr>
          <p:nvPr/>
        </p:nvSpPr>
        <p:spPr>
          <a:xfrm>
            <a:off x="7849892" y="1707118"/>
            <a:ext cx="3352800" cy="249555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lt-LT" sz="2400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PASAKYK IR AŠ PAMIRŠIU</a:t>
            </a:r>
          </a:p>
          <a:p>
            <a:pPr>
              <a:lnSpc>
                <a:spcPct val="100000"/>
              </a:lnSpc>
            </a:pPr>
            <a:r>
              <a:rPr lang="lt-LT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MOKYK MANE - AŠ ATSIMINSIU</a:t>
            </a:r>
          </a:p>
          <a:p>
            <a:pPr>
              <a:lnSpc>
                <a:spcPct val="100000"/>
              </a:lnSpc>
            </a:pPr>
            <a:r>
              <a:rPr lang="lt-LT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ĮTRAUK MANE – </a:t>
            </a:r>
          </a:p>
          <a:p>
            <a:pPr>
              <a:lnSpc>
                <a:spcPct val="100000"/>
              </a:lnSpc>
            </a:pPr>
            <a:r>
              <a:rPr lang="lt-LT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IR AŠ IŠMOKSIU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749980A-5149-C050-18AB-A4C5D860F6C2}"/>
              </a:ext>
            </a:extLst>
          </p:cNvPr>
          <p:cNvSpPr txBox="1"/>
          <p:nvPr/>
        </p:nvSpPr>
        <p:spPr>
          <a:xfrm>
            <a:off x="9563100" y="4202668"/>
            <a:ext cx="19526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lt-LT" sz="1800" dirty="0">
                <a:latin typeface="Calibri" panose="020F0502020204030204" pitchFamily="34" charset="0"/>
                <a:cs typeface="Calibri" panose="020F0502020204030204" pitchFamily="34" charset="0"/>
              </a:rPr>
              <a:t>Benjamin Franklin</a:t>
            </a:r>
            <a:endParaRPr lang="en-US" dirty="0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D364B736-5C34-0ACD-2DD4-0839AF2BAC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017422" y="1979697"/>
            <a:ext cx="2298945" cy="2710298"/>
          </a:xfrm>
        </p:spPr>
        <p:txBody>
          <a:bodyPr>
            <a:no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lt-LT" sz="2400" dirty="0">
                <a:latin typeface="Calibri" panose="020F0502020204030204" pitchFamily="34" charset="0"/>
                <a:cs typeface="Calibri" panose="020F0502020204030204" pitchFamily="34" charset="0"/>
              </a:rPr>
              <a:t>Įdomus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lt-LT" sz="2400" dirty="0">
                <a:latin typeface="Calibri" panose="020F0502020204030204" pitchFamily="34" charset="0"/>
                <a:cs typeface="Calibri" panose="020F0502020204030204" pitchFamily="34" charset="0"/>
              </a:rPr>
              <a:t>Aktualus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lt-LT" sz="2400" dirty="0">
                <a:latin typeface="Calibri" panose="020F0502020204030204" pitchFamily="34" charset="0"/>
                <a:cs typeface="Calibri" panose="020F0502020204030204" pitchFamily="34" charset="0"/>
              </a:rPr>
              <a:t>Įtraukus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lt-LT" sz="2400" dirty="0">
                <a:latin typeface="Calibri" panose="020F0502020204030204" pitchFamily="34" charset="0"/>
                <a:cs typeface="Calibri" panose="020F0502020204030204" pitchFamily="34" charset="0"/>
              </a:rPr>
              <a:t>Ugdantis kūrybiškumo kompetenciją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EA74BBB-2B77-5E94-5D53-70762B115AE1}"/>
              </a:ext>
            </a:extLst>
          </p:cNvPr>
          <p:cNvSpPr txBox="1"/>
          <p:nvPr/>
        </p:nvSpPr>
        <p:spPr>
          <a:xfrm>
            <a:off x="3048000" y="242140"/>
            <a:ext cx="724708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lt-LT" sz="2000" b="0" i="1">
                <a:solidFill>
                  <a:schemeClr val="accent5">
                    <a:lumMod val="50000"/>
                  </a:schemeClr>
                </a:solidFill>
                <a:effectLst/>
                <a:latin typeface="Avenir Book"/>
              </a:rPr>
              <a:t>„Kūrybiškumas – </a:t>
            </a:r>
            <a:r>
              <a:rPr lang="lt-LT" sz="2000" i="1">
                <a:solidFill>
                  <a:schemeClr val="accent5">
                    <a:lumMod val="50000"/>
                  </a:schemeClr>
                </a:solidFill>
                <a:latin typeface="Avenir Book"/>
              </a:rPr>
              <a:t>gebėjimas panaudoti įgūdžius ir vaizduotę kuriant kažką naujo</a:t>
            </a:r>
            <a:r>
              <a:rPr lang="en-US" sz="2000" b="0" i="1">
                <a:solidFill>
                  <a:schemeClr val="accent5">
                    <a:lumMod val="50000"/>
                  </a:schemeClr>
                </a:solidFill>
                <a:effectLst/>
                <a:latin typeface="Avenir Book"/>
              </a:rPr>
              <a:t>”</a:t>
            </a:r>
            <a:r>
              <a:rPr lang="lt-LT" sz="2000" b="0" i="1">
                <a:solidFill>
                  <a:schemeClr val="accent5">
                    <a:lumMod val="50000"/>
                  </a:schemeClr>
                </a:solidFill>
                <a:effectLst/>
                <a:latin typeface="Avenir Book"/>
              </a:rPr>
              <a:t> </a:t>
            </a:r>
            <a:r>
              <a:rPr lang="en-US" sz="2000" b="0" i="1">
                <a:solidFill>
                  <a:srgbClr val="4A4A4A"/>
                </a:solidFill>
                <a:effectLst/>
                <a:latin typeface="Avenir Book"/>
              </a:rPr>
              <a:t>Oxford English Dictionary</a:t>
            </a:r>
            <a:endParaRPr lang="en-US" sz="2000" dirty="0"/>
          </a:p>
        </p:txBody>
      </p:sp>
      <p:pic>
        <p:nvPicPr>
          <p:cNvPr id="18" name="Picture 17" descr="A screenshot of a phone&#10;&#10;Description automatically generated with medium confidence">
            <a:extLst>
              <a:ext uri="{FF2B5EF4-FFF2-40B4-BE49-F238E27FC236}">
                <a16:creationId xmlns:a16="http://schemas.microsoft.com/office/drawing/2014/main" id="{120001CC-01DC-1AB1-EAD8-194353D84D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7400" y="5257800"/>
            <a:ext cx="2643187" cy="135806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F8A52A82-A11E-9886-AE7F-23D0F43EA5CB}"/>
                  </a:ext>
                </a:extLst>
              </p14:cNvPr>
              <p14:cNvContentPartPr/>
              <p14:nvPr/>
            </p14:nvContentPartPr>
            <p14:xfrm>
              <a:off x="2667000" y="6324600"/>
              <a:ext cx="1167120" cy="396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F8A52A82-A11E-9886-AE7F-23D0F43EA5CB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649000" y="6306600"/>
                <a:ext cx="1202760" cy="39600"/>
              </a:xfrm>
              <a:prstGeom prst="rect">
                <a:avLst/>
              </a:prstGeom>
            </p:spPr>
          </p:pic>
        </mc:Fallback>
      </mc:AlternateContent>
      <p:pic>
        <p:nvPicPr>
          <p:cNvPr id="1026" name="Picture 2" descr="What Makes Content Interesting?">
            <a:extLst>
              <a:ext uri="{FF2B5EF4-FFF2-40B4-BE49-F238E27FC236}">
                <a16:creationId xmlns:a16="http://schemas.microsoft.com/office/drawing/2014/main" id="{C96F1FC6-2DB4-92DB-A7CE-A98E224A92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7327" y="5040636"/>
            <a:ext cx="3977673" cy="1358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picture containing drawing, painting, illustration, art&#10;&#10;Description automatically generated">
            <a:extLst>
              <a:ext uri="{FF2B5EF4-FFF2-40B4-BE49-F238E27FC236}">
                <a16:creationId xmlns:a16="http://schemas.microsoft.com/office/drawing/2014/main" id="{4A7D3FB7-0A69-596F-D931-5A060173EC6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0048" y="2016826"/>
            <a:ext cx="2937374" cy="2555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241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Children Friends 16x9">
  <a:themeElements>
    <a:clrScheme name="ChildrenFriends">
      <a:dk1>
        <a:srgbClr val="404040"/>
      </a:dk1>
      <a:lt1>
        <a:sysClr val="window" lastClr="FFFFFF"/>
      </a:lt1>
      <a:dk2>
        <a:srgbClr val="000000"/>
      </a:dk2>
      <a:lt2>
        <a:srgbClr val="EAEAEA"/>
      </a:lt2>
      <a:accent1>
        <a:srgbClr val="A63121"/>
      </a:accent1>
      <a:accent2>
        <a:srgbClr val="318DCB"/>
      </a:accent2>
      <a:accent3>
        <a:srgbClr val="F28330"/>
      </a:accent3>
      <a:accent4>
        <a:srgbClr val="50B852"/>
      </a:accent4>
      <a:accent5>
        <a:srgbClr val="EEAD1D"/>
      </a:accent5>
      <a:accent6>
        <a:srgbClr val="A68555"/>
      </a:accent6>
      <a:hlink>
        <a:srgbClr val="F28330"/>
      </a:hlink>
      <a:folHlink>
        <a:srgbClr val="969696"/>
      </a:folHlink>
    </a:clrScheme>
    <a:fontScheme name="Times New Roman-Arial">
      <a:maj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choolyard kids education presentation, album (widescreen).potx" id="{B61009BD-7448-452D-9EB3-A92629EDAAF7}" vid="{D5A61431-CA5A-45CA-9A81-30AAFC8F1B2C}"/>
    </a:ext>
  </a:extLst>
</a:theme>
</file>

<file path=ppt/theme/theme2.xml><?xml version="1.0" encoding="utf-8"?>
<a:theme xmlns:a="http://schemas.openxmlformats.org/drawingml/2006/main" name="Office Theme">
  <a:themeElements>
    <a:clrScheme name="ChildrenFriends">
      <a:dk1>
        <a:srgbClr val="404040"/>
      </a:dk1>
      <a:lt1>
        <a:sysClr val="window" lastClr="FFFFFF"/>
      </a:lt1>
      <a:dk2>
        <a:srgbClr val="000000"/>
      </a:dk2>
      <a:lt2>
        <a:srgbClr val="EAEAEA"/>
      </a:lt2>
      <a:accent1>
        <a:srgbClr val="A63121"/>
      </a:accent1>
      <a:accent2>
        <a:srgbClr val="318DCB"/>
      </a:accent2>
      <a:accent3>
        <a:srgbClr val="F28330"/>
      </a:accent3>
      <a:accent4>
        <a:srgbClr val="50B852"/>
      </a:accent4>
      <a:accent5>
        <a:srgbClr val="EEAD1D"/>
      </a:accent5>
      <a:accent6>
        <a:srgbClr val="A68555"/>
      </a:accent6>
      <a:hlink>
        <a:srgbClr val="F28330"/>
      </a:hlink>
      <a:folHlink>
        <a:srgbClr val="969696"/>
      </a:folHlink>
    </a:clrScheme>
    <a:fontScheme name="Times New Roman-Arial">
      <a:maj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ChildrenFriends">
      <a:dk1>
        <a:srgbClr val="404040"/>
      </a:dk1>
      <a:lt1>
        <a:sysClr val="window" lastClr="FFFFFF"/>
      </a:lt1>
      <a:dk2>
        <a:srgbClr val="000000"/>
      </a:dk2>
      <a:lt2>
        <a:srgbClr val="EAEAEA"/>
      </a:lt2>
      <a:accent1>
        <a:srgbClr val="A63121"/>
      </a:accent1>
      <a:accent2>
        <a:srgbClr val="318DCB"/>
      </a:accent2>
      <a:accent3>
        <a:srgbClr val="F28330"/>
      </a:accent3>
      <a:accent4>
        <a:srgbClr val="50B852"/>
      </a:accent4>
      <a:accent5>
        <a:srgbClr val="EEAD1D"/>
      </a:accent5>
      <a:accent6>
        <a:srgbClr val="A68555"/>
      </a:accent6>
      <a:hlink>
        <a:srgbClr val="F28330"/>
      </a:hlink>
      <a:folHlink>
        <a:srgbClr val="969696"/>
      </a:folHlink>
    </a:clrScheme>
    <a:fontScheme name="Times New Roman-Arial">
      <a:maj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VSO_x0020_item_x0020_id xmlns="40262f94-9f35-4ac3-9a90-690165a166b7" xsi:nil="true"/>
    <Assetid_x0020_ xmlns="40262f94-9f35-4ac3-9a90-690165a166b7" xsi:nil="true"/>
    <Item_x0020_Details xmlns="40262f94-9f35-4ac3-9a90-690165a166b7" xsi:nil="true"/>
    <Template_x0020_details xmlns="40262f94-9f35-4ac3-9a90-690165a166b7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A3F7D94069FF64A86F7DFF56D60E3BE" ma:contentTypeVersion="6" ma:contentTypeDescription="Create a new document." ma:contentTypeScope="" ma:versionID="c32302c77d4085ecf495bdddb7f5e889">
  <xsd:schema xmlns:xsd="http://www.w3.org/2001/XMLSchema" xmlns:xs="http://www.w3.org/2001/XMLSchema" xmlns:p="http://schemas.microsoft.com/office/2006/metadata/properties" xmlns:ns2="a4f35948-e619-41b3-aa29-22878b09cfd2" xmlns:ns3="40262f94-9f35-4ac3-9a90-690165a166b7" targetNamespace="http://schemas.microsoft.com/office/2006/metadata/properties" ma:root="true" ma:fieldsID="4ab5ae46be95f9d0be6107e8200be7a2" ns2:_="" ns3:_="">
    <xsd:import namespace="a4f35948-e619-41b3-aa29-22878b09cfd2"/>
    <xsd:import namespace="40262f94-9f35-4ac3-9a90-690165a166b7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VSO_x0020_item_x0020_id" minOccurs="0"/>
                <xsd:element ref="ns3:Item_x0020_Details" minOccurs="0"/>
                <xsd:element ref="ns3:Template_x0020_details" minOccurs="0"/>
                <xsd:element ref="ns3:Assetid_x0020_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f35948-e619-41b3-aa29-22878b09cfd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262f94-9f35-4ac3-9a90-690165a166b7" elementFormDefault="qualified">
    <xsd:import namespace="http://schemas.microsoft.com/office/2006/documentManagement/types"/>
    <xsd:import namespace="http://schemas.microsoft.com/office/infopath/2007/PartnerControls"/>
    <xsd:element name="VSO_x0020_item_x0020_id" ma:index="10" nillable="true" ma:displayName="VSO item id" ma:description="Please add the bug number to refer to VSO items." ma:internalName="VSO_x0020_item_x0020_id">
      <xsd:simpleType>
        <xsd:restriction base="dms:Text">
          <xsd:maxLength value="255"/>
        </xsd:restriction>
      </xsd:simpleType>
    </xsd:element>
    <xsd:element name="Item_x0020_Details" ma:index="11" nillable="true" ma:displayName="Item Details" ma:internalName="Item_x0020_Details">
      <xsd:simpleType>
        <xsd:restriction base="dms:Note">
          <xsd:maxLength value="255"/>
        </xsd:restriction>
      </xsd:simpleType>
    </xsd:element>
    <xsd:element name="Template_x0020_details" ma:index="12" nillable="true" ma:displayName="Template details" ma:internalName="Template_x0020_details">
      <xsd:simpleType>
        <xsd:restriction base="dms:Text"/>
      </xsd:simpleType>
    </xsd:element>
    <xsd:element name="Assetid_x0020_" ma:index="13" nillable="true" ma:displayName="Assetid " ma:internalName="Assetid_x0020_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DA15C6C-6BB6-4DB6-B7D6-7F14EAB2CC5C}">
  <ds:schemaRefs>
    <ds:schemaRef ds:uri="http://schemas.microsoft.com/office/2006/metadata/properties"/>
    <ds:schemaRef ds:uri="http://www.w3.org/XML/1998/namespace"/>
    <ds:schemaRef ds:uri="http://purl.org/dc/terms/"/>
    <ds:schemaRef ds:uri="a4f35948-e619-41b3-aa29-22878b09cfd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40262f94-9f35-4ac3-9a90-690165a166b7"/>
    <ds:schemaRef ds:uri="http://purl.org/dc/dcmitype/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9EDF6667-B669-49A4-BBE6-2132BA71C0C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A369AEE-D726-45B1-ACA9-0D6048C368C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4f35948-e619-41b3-aa29-22878b09cfd2"/>
    <ds:schemaRef ds:uri="40262f94-9f35-4ac3-9a90-690165a166b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Schoolyard kids education presentation, album (widescreen)</Template>
  <TotalTime>2505</TotalTime>
  <Words>756</Words>
  <Application>Microsoft Office PowerPoint</Application>
  <PresentationFormat>Widescreen</PresentationFormat>
  <Paragraphs>188</Paragraphs>
  <Slides>20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Arial</vt:lpstr>
      <vt:lpstr>Avenir Book</vt:lpstr>
      <vt:lpstr>Calibri</vt:lpstr>
      <vt:lpstr>Times New Roman</vt:lpstr>
      <vt:lpstr>Wingdings</vt:lpstr>
      <vt:lpstr>Children Friends 16x9</vt:lpstr>
      <vt:lpstr>KŪRYBIŠKUMAS VAIKO KELYJE Į SĖKMĘ</vt:lpstr>
      <vt:lpstr>LABAS</vt:lpstr>
      <vt:lpstr>APIE KĄ KALBĖSIME? </vt:lpstr>
      <vt:lpstr>KAS YRA SĖKMĖ? </vt:lpstr>
      <vt:lpstr>KAS IR KAIP MATUOJA SĖKMĘ?</vt:lpstr>
      <vt:lpstr>KAIP IŠLAIKYTI BALANSĄ?</vt:lpstr>
      <vt:lpstr>KAIP TO (PA)SIEKTI? </vt:lpstr>
      <vt:lpstr>APLINKA IR APLINKYBĖS</vt:lpstr>
      <vt:lpstr>TURINYS</vt:lpstr>
      <vt:lpstr>KŪRYBIŠKUMO KOMPETENCIJA</vt:lpstr>
      <vt:lpstr>KŪRYBIŠKUMO KOMPETENCIJA</vt:lpstr>
      <vt:lpstr>PRIEMONĖS IR METODAI</vt:lpstr>
      <vt:lpstr>PRIEMONĖS IR METODAI</vt:lpstr>
      <vt:lpstr>DĖMESYS</vt:lpstr>
      <vt:lpstr>MOTYVACIJA</vt:lpstr>
      <vt:lpstr>POŽIŪRIS, NUOSTATA, POZICIJA</vt:lpstr>
      <vt:lpstr>MOKYTOJAS</vt:lpstr>
      <vt:lpstr>PowerPoint Presentation</vt:lpstr>
      <vt:lpstr>VAIKO SĖKMĖ MOKANTIS</vt:lpstr>
      <vt:lpstr>DIDŽIAUSIA SĖKMĖ, KAI NESĖKMĖ YRA SĖKMĖ… PAMOKA, GALIMYBĖ AUGTI IR LAIKINA STOTELĖ KELYJE Į SĖKMĘ!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layout</dc:title>
  <dc:creator>Ernesta Kazlauskaite</dc:creator>
  <cp:keywords/>
  <cp:lastModifiedBy>Ernesta Kazlauskaite</cp:lastModifiedBy>
  <cp:revision>21</cp:revision>
  <cp:lastPrinted>2023-05-18T21:01:53Z</cp:lastPrinted>
  <dcterms:created xsi:type="dcterms:W3CDTF">2023-05-09T08:08:09Z</dcterms:created>
  <dcterms:modified xsi:type="dcterms:W3CDTF">2023-05-18T21:24:04Z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TC038961019991</vt:lpwstr>
  </property>
  <property fmtid="{D5CDD505-2E9C-101B-9397-08002B2CF9AE}" pid="3" name="ContentTypeId">
    <vt:lpwstr>0x010100AA3F7D94069FF64A86F7DFF56D60E3BE</vt:lpwstr>
  </property>
</Properties>
</file>