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3"/>
  </p:notesMasterIdLst>
  <p:sldIdLst>
    <p:sldId id="256" r:id="rId2"/>
    <p:sldId id="261" r:id="rId3"/>
    <p:sldId id="279" r:id="rId4"/>
    <p:sldId id="1326" r:id="rId5"/>
    <p:sldId id="1322" r:id="rId6"/>
    <p:sldId id="257" r:id="rId7"/>
    <p:sldId id="258" r:id="rId8"/>
    <p:sldId id="259" r:id="rId9"/>
    <p:sldId id="260" r:id="rId10"/>
    <p:sldId id="263" r:id="rId11"/>
    <p:sldId id="264" r:id="rId12"/>
    <p:sldId id="265" r:id="rId13"/>
    <p:sldId id="266" r:id="rId14"/>
    <p:sldId id="267" r:id="rId15"/>
    <p:sldId id="268" r:id="rId16"/>
    <p:sldId id="1330" r:id="rId17"/>
    <p:sldId id="269" r:id="rId18"/>
    <p:sldId id="270" r:id="rId19"/>
    <p:sldId id="271" r:id="rId20"/>
    <p:sldId id="272" r:id="rId21"/>
    <p:sldId id="273" r:id="rId22"/>
    <p:sldId id="276" r:id="rId23"/>
    <p:sldId id="277" r:id="rId24"/>
    <p:sldId id="281" r:id="rId25"/>
    <p:sldId id="283" r:id="rId26"/>
    <p:sldId id="284" r:id="rId27"/>
    <p:sldId id="285" r:id="rId28"/>
    <p:sldId id="286" r:id="rId29"/>
    <p:sldId id="287" r:id="rId30"/>
    <p:sldId id="274" r:id="rId31"/>
    <p:sldId id="288" r:id="rId32"/>
    <p:sldId id="278" r:id="rId33"/>
    <p:sldId id="289" r:id="rId34"/>
    <p:sldId id="280" r:id="rId35"/>
    <p:sldId id="290" r:id="rId36"/>
    <p:sldId id="291" r:id="rId37"/>
    <p:sldId id="292" r:id="rId38"/>
    <p:sldId id="293" r:id="rId39"/>
    <p:sldId id="294" r:id="rId40"/>
    <p:sldId id="295" r:id="rId41"/>
    <p:sldId id="296" r:id="rId42"/>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81" d="100"/>
          <a:sy n="81" d="100"/>
        </p:scale>
        <p:origin x="1498" y="62"/>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notesMaster" Target="notesMasters/notesMaster1.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heme" Target="theme/theme1.xml"/><Relationship Id="rId20" Type="http://schemas.openxmlformats.org/officeDocument/2006/relationships/slide" Target="slides/slide19.xml"/><Relationship Id="rId41" Type="http://schemas.openxmlformats.org/officeDocument/2006/relationships/slide" Target="slides/slide40.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lt-LT"/>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C0F53BD-1CA8-42A7-A24B-95186F53AC28}" type="datetimeFigureOut">
              <a:rPr lang="lt-LT" smtClean="0"/>
              <a:t>2023-05-22</a:t>
            </a:fld>
            <a:endParaRPr lang="lt-LT"/>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lt-LT"/>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lt-LT"/>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lt-LT"/>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309D0A1-D620-4693-9337-2AD028EE9808}" type="slidenum">
              <a:rPr lang="lt-LT" smtClean="0"/>
              <a:t>‹#›</a:t>
            </a:fld>
            <a:endParaRPr lang="lt-LT"/>
          </a:p>
        </p:txBody>
      </p:sp>
    </p:spTree>
    <p:extLst>
      <p:ext uri="{BB962C8B-B14F-4D97-AF65-F5344CB8AC3E}">
        <p14:creationId xmlns:p14="http://schemas.microsoft.com/office/powerpoint/2010/main" val="184096048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3" Type="http://schemas.openxmlformats.org/officeDocument/2006/relationships/hyperlink" Target="https://www.keub.lt/filmas/matilda-ir-atsargine-galva-naujas-68" TargetMode="External"/><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kaidrės vaizdo vietos rezervavimo ženklas 1"/>
          <p:cNvSpPr>
            <a:spLocks noGrp="1" noRot="1" noChangeAspect="1"/>
          </p:cNvSpPr>
          <p:nvPr>
            <p:ph type="sldImg"/>
          </p:nvPr>
        </p:nvSpPr>
        <p:spPr/>
      </p:sp>
      <p:sp>
        <p:nvSpPr>
          <p:cNvPr id="3" name="Pastabų vietos rezervavimo ženklas 2"/>
          <p:cNvSpPr>
            <a:spLocks noGrp="1"/>
          </p:cNvSpPr>
          <p:nvPr>
            <p:ph type="body" idx="1"/>
          </p:nvPr>
        </p:nvSpPr>
        <p:spPr/>
        <p:txBody>
          <a:bodyPr/>
          <a:lstStyle/>
          <a:p>
            <a:r>
              <a:rPr lang="lt-LT" dirty="0"/>
              <a:t>Vėliava</a:t>
            </a:r>
          </a:p>
        </p:txBody>
      </p:sp>
      <p:sp>
        <p:nvSpPr>
          <p:cNvPr id="4" name="Skaidrės numerio vietos rezervavimo ženklas 3"/>
          <p:cNvSpPr>
            <a:spLocks noGrp="1"/>
          </p:cNvSpPr>
          <p:nvPr>
            <p:ph type="sldNum" sz="quarter" idx="5"/>
          </p:nvPr>
        </p:nvSpPr>
        <p:spPr/>
        <p:txBody>
          <a:bodyPr/>
          <a:lstStyle/>
          <a:p>
            <a:fld id="{93C0404A-AEE7-4CCA-B2C6-F5DE5AE55A9A}" type="slidenum">
              <a:rPr lang="lt-LT" smtClean="0"/>
              <a:t>4</a:t>
            </a:fld>
            <a:endParaRPr lang="lt-LT"/>
          </a:p>
        </p:txBody>
      </p:sp>
    </p:spTree>
    <p:extLst>
      <p:ext uri="{BB962C8B-B14F-4D97-AF65-F5344CB8AC3E}">
        <p14:creationId xmlns:p14="http://schemas.microsoft.com/office/powerpoint/2010/main" val="238335542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kaidrės vaizdo vietos rezervavimo ženklas 1"/>
          <p:cNvSpPr>
            <a:spLocks noGrp="1" noRot="1" noChangeAspect="1"/>
          </p:cNvSpPr>
          <p:nvPr>
            <p:ph type="sldImg"/>
          </p:nvPr>
        </p:nvSpPr>
        <p:spPr/>
      </p:sp>
      <p:sp>
        <p:nvSpPr>
          <p:cNvPr id="3" name="Pastabų vietos rezervavimo ženklas 2"/>
          <p:cNvSpPr>
            <a:spLocks noGrp="1"/>
          </p:cNvSpPr>
          <p:nvPr>
            <p:ph type="body" idx="1"/>
          </p:nvPr>
        </p:nvSpPr>
        <p:spPr/>
        <p:txBody>
          <a:bodyPr/>
          <a:lstStyle/>
          <a:p>
            <a:r>
              <a:rPr lang="lt-LT" b="0" i="0" u="none" strike="noStrike" dirty="0">
                <a:effectLst/>
                <a:latin typeface="Spectral"/>
                <a:hlinkClick r:id="rId3"/>
              </a:rPr>
              <a:t>Matilda ir atsarginė galva</a:t>
            </a:r>
            <a:r>
              <a:rPr lang="lt-LT" b="0" i="0" u="none" strike="noStrike" dirty="0">
                <a:effectLst/>
                <a:latin typeface="Spectral"/>
              </a:rPr>
              <a:t>, </a:t>
            </a:r>
            <a:r>
              <a:rPr lang="lt-LT" b="0" i="0" u="none" strike="noStrike" dirty="0" err="1">
                <a:effectLst/>
                <a:latin typeface="Spectral"/>
              </a:rPr>
              <a:t>rež</a:t>
            </a:r>
            <a:r>
              <a:rPr lang="lt-LT" b="0" i="0" u="none" strike="noStrike" dirty="0">
                <a:effectLst/>
                <a:latin typeface="Spectral"/>
              </a:rPr>
              <a:t>. Ignas Meilūnas</a:t>
            </a:r>
            <a:endParaRPr lang="lt-LT" dirty="0"/>
          </a:p>
        </p:txBody>
      </p:sp>
      <p:sp>
        <p:nvSpPr>
          <p:cNvPr id="4" name="Skaidrės numerio vietos rezervavimo ženklas 3"/>
          <p:cNvSpPr>
            <a:spLocks noGrp="1"/>
          </p:cNvSpPr>
          <p:nvPr>
            <p:ph type="sldNum" sz="quarter" idx="5"/>
          </p:nvPr>
        </p:nvSpPr>
        <p:spPr/>
        <p:txBody>
          <a:bodyPr/>
          <a:lstStyle/>
          <a:p>
            <a:fld id="{93C0404A-AEE7-4CCA-B2C6-F5DE5AE55A9A}" type="slidenum">
              <a:rPr lang="lt-LT" smtClean="0"/>
              <a:t>16</a:t>
            </a:fld>
            <a:endParaRPr lang="lt-LT"/>
          </a:p>
        </p:txBody>
      </p:sp>
    </p:spTree>
    <p:extLst>
      <p:ext uri="{BB962C8B-B14F-4D97-AF65-F5344CB8AC3E}">
        <p14:creationId xmlns:p14="http://schemas.microsoft.com/office/powerpoint/2010/main" val="293173929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A475EB69-9947-4767-ADB6-B3CE27AC8A3B}" type="datetimeFigureOut">
              <a:rPr lang="en-US" smtClean="0"/>
              <a:pPr/>
              <a:t>5/22/2023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FF84-2766-4D48-8480-D3A04D22F593}"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475EB69-9947-4767-ADB6-B3CE27AC8A3B}" type="datetimeFigureOut">
              <a:rPr lang="en-US" smtClean="0"/>
              <a:pPr/>
              <a:t>5/22/2023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FF84-2766-4D48-8480-D3A04D22F593}"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475EB69-9947-4767-ADB6-B3CE27AC8A3B}" type="datetimeFigureOut">
              <a:rPr lang="en-US" smtClean="0"/>
              <a:pPr/>
              <a:t>5/22/2023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FF84-2766-4D48-8480-D3A04D22F593}"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475EB69-9947-4767-ADB6-B3CE27AC8A3B}" type="datetimeFigureOut">
              <a:rPr lang="en-US" smtClean="0"/>
              <a:pPr/>
              <a:t>5/22/2023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FF84-2766-4D48-8480-D3A04D22F593}"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A475EB69-9947-4767-ADB6-B3CE27AC8A3B}" type="datetimeFigureOut">
              <a:rPr lang="en-US" smtClean="0"/>
              <a:pPr/>
              <a:t>5/22/2023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FF84-2766-4D48-8480-D3A04D22F593}"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A475EB69-9947-4767-ADB6-B3CE27AC8A3B}" type="datetimeFigureOut">
              <a:rPr lang="en-US" smtClean="0"/>
              <a:pPr/>
              <a:t>5/22/2023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FF84-2766-4D48-8480-D3A04D22F593}"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A475EB69-9947-4767-ADB6-B3CE27AC8A3B}" type="datetimeFigureOut">
              <a:rPr lang="en-US" smtClean="0"/>
              <a:pPr/>
              <a:t>5/22/2023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FF84-2766-4D48-8480-D3A04D22F593}"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A475EB69-9947-4767-ADB6-B3CE27AC8A3B}" type="datetimeFigureOut">
              <a:rPr lang="en-US" smtClean="0"/>
              <a:pPr/>
              <a:t>5/22/2023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FF84-2766-4D48-8480-D3A04D22F593}"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475EB69-9947-4767-ADB6-B3CE27AC8A3B}" type="datetimeFigureOut">
              <a:rPr lang="en-US" smtClean="0"/>
              <a:pPr/>
              <a:t>5/22/2023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FF84-2766-4D48-8480-D3A04D22F593}"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A475EB69-9947-4767-ADB6-B3CE27AC8A3B}" type="datetimeFigureOut">
              <a:rPr lang="en-US" smtClean="0"/>
              <a:pPr/>
              <a:t>5/22/2023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FF84-2766-4D48-8480-D3A04D22F593}"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A475EB69-9947-4767-ADB6-B3CE27AC8A3B}" type="datetimeFigureOut">
              <a:rPr lang="en-US" smtClean="0"/>
              <a:pPr/>
              <a:t>5/22/2023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FF84-2766-4D48-8480-D3A04D22F593}"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475EB69-9947-4767-ADB6-B3CE27AC8A3B}" type="datetimeFigureOut">
              <a:rPr lang="en-US" smtClean="0"/>
              <a:pPr/>
              <a:t>5/22/2023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FF84-2766-4D48-8480-D3A04D22F593}"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4.gif"/><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4.gif"/><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4.gif"/><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18.png"/><Relationship Id="rId5" Type="http://schemas.openxmlformats.org/officeDocument/2006/relationships/image" Target="../media/image17.png"/><Relationship Id="rId4" Type="http://schemas.openxmlformats.org/officeDocument/2006/relationships/image" Target="../media/image16.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5.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40.xml.rels><?xml version="1.0" encoding="UTF-8" standalone="yes"?>
<Relationships xmlns="http://schemas.openxmlformats.org/package/2006/relationships"><Relationship Id="rId2" Type="http://schemas.openxmlformats.org/officeDocument/2006/relationships/hyperlink" Target="https://learningapps.org/" TargetMode="Externa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 Id="rId6" Type="http://schemas.openxmlformats.org/officeDocument/2006/relationships/image" Target="../media/image11.png"/><Relationship Id="rId5" Type="http://schemas.microsoft.com/office/2007/relationships/hdphoto" Target="../media/hdphoto1.wdp"/><Relationship Id="rId4" Type="http://schemas.openxmlformats.org/officeDocument/2006/relationships/image" Target="../media/image10.png"/></Relationships>
</file>

<file path=ppt/slides/_rels/slide6.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lt-LT" b="1" dirty="0"/>
              <a:t>Veiksmingi kalbinio ugdymo metodai ir priemonės </a:t>
            </a:r>
            <a:endParaRPr lang="en-US" b="1" dirty="0"/>
          </a:p>
        </p:txBody>
      </p:sp>
      <p:sp>
        <p:nvSpPr>
          <p:cNvPr id="3" name="Subtitle 2"/>
          <p:cNvSpPr>
            <a:spLocks noGrp="1"/>
          </p:cNvSpPr>
          <p:nvPr>
            <p:ph type="subTitle" idx="1"/>
          </p:nvPr>
        </p:nvSpPr>
        <p:spPr/>
        <p:txBody>
          <a:bodyPr/>
          <a:lstStyle/>
          <a:p>
            <a:r>
              <a:rPr lang="lt-LT" dirty="0"/>
              <a:t>Lietuvių kalbos mokytoja </a:t>
            </a:r>
          </a:p>
          <a:p>
            <a:r>
              <a:rPr lang="lt-LT" dirty="0"/>
              <a:t>Zita Bartkevičienė</a:t>
            </a:r>
            <a:endParaRPr lang="en-US"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lt-LT" b="1" dirty="0"/>
              <a:t>Radijo pasakos</a:t>
            </a:r>
            <a:endParaRPr lang="en-US" dirty="0"/>
          </a:p>
        </p:txBody>
      </p:sp>
      <p:sp>
        <p:nvSpPr>
          <p:cNvPr id="5" name="Content Placeholder 4"/>
          <p:cNvSpPr>
            <a:spLocks noGrp="1"/>
          </p:cNvSpPr>
          <p:nvPr>
            <p:ph idx="1"/>
          </p:nvPr>
        </p:nvSpPr>
        <p:spPr/>
        <p:txBody>
          <a:bodyPr/>
          <a:lstStyle/>
          <a:p>
            <a:pPr>
              <a:buNone/>
            </a:pPr>
            <a:r>
              <a:rPr lang="lt-LT" b="1" dirty="0"/>
              <a:t>Kodėl verta klausyti radijo pasakų?</a:t>
            </a:r>
          </a:p>
          <a:p>
            <a:r>
              <a:rPr lang="lt-LT" sz="2400" dirty="0"/>
              <a:t>Radijo pasakos suteikia galimybę girdėti literatūrine kalba skaitomą tekstą.</a:t>
            </a:r>
          </a:p>
          <a:p>
            <a:r>
              <a:rPr lang="lt-LT" sz="2400" dirty="0"/>
              <a:t>Skatina susikaupti, įsijausti, įsigilinti į pasakos siužetą, turinį, suprasti pasakos mintį.</a:t>
            </a:r>
          </a:p>
          <a:p>
            <a:r>
              <a:rPr lang="lt-LT" sz="2400" dirty="0"/>
              <a:t>Mokomasi įvardyti ir apibūdinti pasakos veikėjus, atpasakoti siužetą, formuluoti pagrindinę mintį.</a:t>
            </a:r>
          </a:p>
          <a:p>
            <a:r>
              <a:rPr lang="lt-LT" sz="2400" dirty="0"/>
              <a:t>Skatina fantazuoti, įsivaizduoti, pamėgdžioti pasakos veikėjus, vaidinti epizodus, atpasakoti pasakos tekstą.</a:t>
            </a:r>
          </a:p>
          <a:p>
            <a:endParaRPr lang="en-US" sz="2400" dirty="0"/>
          </a:p>
        </p:txBody>
      </p:sp>
      <p:pic>
        <p:nvPicPr>
          <p:cNvPr id="6" name="Content Placeholder 3" descr="klauso.jpg"/>
          <p:cNvPicPr>
            <a:picLocks noChangeAspect="1"/>
          </p:cNvPicPr>
          <p:nvPr/>
        </p:nvPicPr>
        <p:blipFill>
          <a:blip r:embed="rId2"/>
          <a:stretch>
            <a:fillRect/>
          </a:stretch>
        </p:blipFill>
        <p:spPr>
          <a:xfrm>
            <a:off x="7000892" y="285728"/>
            <a:ext cx="1714512" cy="1324545"/>
          </a:xfrm>
          <a:prstGeom prst="rect">
            <a:avLst/>
          </a:prstGeom>
        </p:spPr>
      </p:pic>
      <p:pic>
        <p:nvPicPr>
          <p:cNvPr id="7" name="Content Placeholder 4" descr="Ausines-88508.gif"/>
          <p:cNvPicPr>
            <a:picLocks noChangeAspect="1"/>
          </p:cNvPicPr>
          <p:nvPr/>
        </p:nvPicPr>
        <p:blipFill>
          <a:blip r:embed="rId3" cstate="print"/>
          <a:stretch>
            <a:fillRect/>
          </a:stretch>
        </p:blipFill>
        <p:spPr>
          <a:xfrm rot="19710705">
            <a:off x="1081904" y="438970"/>
            <a:ext cx="817140" cy="817140"/>
          </a:xfrm>
          <a:prstGeom prst="rect">
            <a:avLst/>
          </a:prstGeom>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lt-LT" b="1" dirty="0"/>
              <a:t>Radijo pasakos</a:t>
            </a:r>
            <a:endParaRPr lang="en-US" dirty="0"/>
          </a:p>
        </p:txBody>
      </p:sp>
      <p:sp>
        <p:nvSpPr>
          <p:cNvPr id="3" name="Content Placeholder 2"/>
          <p:cNvSpPr>
            <a:spLocks noGrp="1"/>
          </p:cNvSpPr>
          <p:nvPr>
            <p:ph idx="1"/>
          </p:nvPr>
        </p:nvSpPr>
        <p:spPr/>
        <p:txBody>
          <a:bodyPr>
            <a:normAutofit fontScale="92500" lnSpcReduction="20000"/>
          </a:bodyPr>
          <a:lstStyle/>
          <a:p>
            <a:pPr>
              <a:buNone/>
            </a:pPr>
            <a:r>
              <a:rPr lang="lt-LT" b="1" dirty="0"/>
              <a:t>Kaip organizuoti pasakos klausymosi veiklas?</a:t>
            </a:r>
          </a:p>
          <a:p>
            <a:r>
              <a:rPr lang="lt-LT" sz="2400" dirty="0"/>
              <a:t>Prieš klausymąsi paruošiama patalpa, kad vaikai galėtų patogiai įsitaisyti.</a:t>
            </a:r>
          </a:p>
          <a:p>
            <a:r>
              <a:rPr lang="lt-LT" sz="2400" dirty="0"/>
              <a:t>Aptariamas pasakos pavadinimas, spėliojama, apie ką ši pasaka.</a:t>
            </a:r>
          </a:p>
          <a:p>
            <a:r>
              <a:rPr lang="lt-LT" sz="2400" dirty="0"/>
              <a:t>Pirmą kartą klausomasi visos pasakos: gilinamasi į pasakos esmę, leidžiama įsijausti, išgyventi.</a:t>
            </a:r>
          </a:p>
          <a:p>
            <a:r>
              <a:rPr lang="lt-LT" sz="2400" dirty="0"/>
              <a:t>Klausant antrą kartą žodinė informacija sietina su vaizdine: veikiama su paveikslėliais.</a:t>
            </a:r>
          </a:p>
          <a:p>
            <a:r>
              <a:rPr lang="lt-LT" sz="2400" dirty="0"/>
              <a:t>Klausant trečią kartą atliekamos sudėtingesnės užduotys:  siekiant konkrečių tikslų suplojama, rodomi paveikslėliai, mėgdžiojami sutarti veikėjai.</a:t>
            </a:r>
          </a:p>
          <a:p>
            <a:r>
              <a:rPr lang="lt-LT" sz="2400" dirty="0"/>
              <a:t>Išklausius aptariama, kaip vaikai jautėsi, pas jiems patiko, kokia jų nuomonė.</a:t>
            </a:r>
          </a:p>
          <a:p>
            <a:r>
              <a:rPr lang="lt-LT" sz="2400" dirty="0"/>
              <a:t>Girdėta pasaka atpasakojama, suvaidinama.</a:t>
            </a:r>
            <a:endParaRPr lang="en-US" sz="2400" dirty="0"/>
          </a:p>
        </p:txBody>
      </p:sp>
      <p:pic>
        <p:nvPicPr>
          <p:cNvPr id="4" name="Content Placeholder 4" descr="Ausines-88508.gif"/>
          <p:cNvPicPr>
            <a:picLocks noChangeAspect="1"/>
          </p:cNvPicPr>
          <p:nvPr/>
        </p:nvPicPr>
        <p:blipFill>
          <a:blip r:embed="rId2" cstate="print"/>
          <a:stretch>
            <a:fillRect/>
          </a:stretch>
        </p:blipFill>
        <p:spPr>
          <a:xfrm rot="19710705">
            <a:off x="1081904" y="438970"/>
            <a:ext cx="817140" cy="817140"/>
          </a:xfrm>
          <a:prstGeom prst="rect">
            <a:avLst/>
          </a:prstGeom>
        </p:spPr>
      </p:pic>
      <p:pic>
        <p:nvPicPr>
          <p:cNvPr id="5" name="Content Placeholder 3" descr="klauso.jpg"/>
          <p:cNvPicPr>
            <a:picLocks noChangeAspect="1"/>
          </p:cNvPicPr>
          <p:nvPr/>
        </p:nvPicPr>
        <p:blipFill>
          <a:blip r:embed="rId3"/>
          <a:stretch>
            <a:fillRect/>
          </a:stretch>
        </p:blipFill>
        <p:spPr>
          <a:xfrm>
            <a:off x="7000892" y="285728"/>
            <a:ext cx="1714512" cy="1324545"/>
          </a:xfrm>
          <a:prstGeom prst="rect">
            <a:avLst/>
          </a:prstGeom>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lt-LT" b="1" dirty="0"/>
              <a:t>Radijo pasakos</a:t>
            </a:r>
            <a:endParaRPr lang="en-US" b="1" dirty="0"/>
          </a:p>
        </p:txBody>
      </p:sp>
      <p:sp>
        <p:nvSpPr>
          <p:cNvPr id="3" name="Content Placeholder 2"/>
          <p:cNvSpPr>
            <a:spLocks noGrp="1"/>
          </p:cNvSpPr>
          <p:nvPr>
            <p:ph idx="1"/>
          </p:nvPr>
        </p:nvSpPr>
        <p:spPr/>
        <p:txBody>
          <a:bodyPr/>
          <a:lstStyle/>
          <a:p>
            <a:r>
              <a:rPr lang="lt-LT" dirty="0"/>
              <a:t>Pasakos turinys ir apimtis turi atitikti vaiko amžių.</a:t>
            </a:r>
          </a:p>
          <a:p>
            <a:r>
              <a:rPr lang="lt-LT" dirty="0"/>
              <a:t>Pasaką verta susieti su aktualia tema, metų laiku, švente ir pan.</a:t>
            </a:r>
          </a:p>
          <a:p>
            <a:r>
              <a:rPr lang="lt-LT" dirty="0"/>
              <a:t>Pasaką tinka parinkti pagal jos idėją: kokią žinią, mintį norima perteikti vaikams.</a:t>
            </a:r>
          </a:p>
          <a:p>
            <a:endParaRPr lang="lt-LT" dirty="0"/>
          </a:p>
          <a:p>
            <a:endParaRPr lang="en-US" dirty="0"/>
          </a:p>
        </p:txBody>
      </p:sp>
      <p:pic>
        <p:nvPicPr>
          <p:cNvPr id="4" name="Content Placeholder 3" descr="klauso.jpg"/>
          <p:cNvPicPr>
            <a:picLocks noChangeAspect="1"/>
          </p:cNvPicPr>
          <p:nvPr/>
        </p:nvPicPr>
        <p:blipFill>
          <a:blip r:embed="rId2"/>
          <a:stretch>
            <a:fillRect/>
          </a:stretch>
        </p:blipFill>
        <p:spPr>
          <a:xfrm>
            <a:off x="7000892" y="285728"/>
            <a:ext cx="1714512" cy="1324545"/>
          </a:xfrm>
          <a:prstGeom prst="rect">
            <a:avLst/>
          </a:prstGeom>
        </p:spPr>
      </p:pic>
      <p:pic>
        <p:nvPicPr>
          <p:cNvPr id="5" name="Content Placeholder 4" descr="Ausines-88508.gif"/>
          <p:cNvPicPr>
            <a:picLocks noChangeAspect="1"/>
          </p:cNvPicPr>
          <p:nvPr/>
        </p:nvPicPr>
        <p:blipFill>
          <a:blip r:embed="rId3" cstate="print"/>
          <a:stretch>
            <a:fillRect/>
          </a:stretch>
        </p:blipFill>
        <p:spPr>
          <a:xfrm rot="19710705">
            <a:off x="1081904" y="438970"/>
            <a:ext cx="817140" cy="817140"/>
          </a:xfrm>
          <a:prstGeom prst="rect">
            <a:avLst/>
          </a:prstGeom>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lt-LT" b="1" dirty="0"/>
              <a:t>Televizijos laidos</a:t>
            </a:r>
            <a:endParaRPr lang="en-US" b="1" dirty="0"/>
          </a:p>
        </p:txBody>
      </p:sp>
      <p:sp>
        <p:nvSpPr>
          <p:cNvPr id="3" name="Content Placeholder 2"/>
          <p:cNvSpPr>
            <a:spLocks noGrp="1"/>
          </p:cNvSpPr>
          <p:nvPr>
            <p:ph idx="1"/>
          </p:nvPr>
        </p:nvSpPr>
        <p:spPr/>
        <p:txBody>
          <a:bodyPr/>
          <a:lstStyle/>
          <a:p>
            <a:pPr>
              <a:buNone/>
            </a:pPr>
            <a:r>
              <a:rPr lang="lt-LT" b="1" dirty="0"/>
              <a:t>Kaip televizijos laidos padeda mokytis kalbos?</a:t>
            </a:r>
          </a:p>
          <a:p>
            <a:r>
              <a:rPr lang="lt-LT" sz="2400" dirty="0"/>
              <a:t>Žiūrėdami televizijos laidas, vaikai klausosi įvairaus turinio tekstų apie įvairius reiškinius ir įvykius, seka pokalbio eigą, stebi laidos vedėjų bendravimą.</a:t>
            </a:r>
          </a:p>
          <a:p>
            <a:r>
              <a:rPr lang="lt-LT" sz="2400" dirty="0"/>
              <a:t>Vaikai gali plėtoti klausymo / supratimo gebėjimus, turtinti pasyvųjį žodyną.</a:t>
            </a:r>
          </a:p>
          <a:p>
            <a:r>
              <a:rPr lang="lt-LT" sz="2400" dirty="0"/>
              <a:t>Kalbėjimo gebėjimai plėtojami pateikiant suvokto turinio interpretaciją, įvardijus išgirstus faktus, atsakant ir užduodant klausimus, susijusius su laidos informacija.</a:t>
            </a:r>
          </a:p>
          <a:p>
            <a:endParaRPr lang="en-US" sz="2400"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lt-LT" b="1" dirty="0"/>
              <a:t>Televizijos laidos</a:t>
            </a:r>
            <a:endParaRPr lang="en-US" b="1" dirty="0"/>
          </a:p>
        </p:txBody>
      </p:sp>
      <p:sp>
        <p:nvSpPr>
          <p:cNvPr id="3" name="Content Placeholder 2"/>
          <p:cNvSpPr>
            <a:spLocks noGrp="1"/>
          </p:cNvSpPr>
          <p:nvPr>
            <p:ph idx="1"/>
          </p:nvPr>
        </p:nvSpPr>
        <p:spPr/>
        <p:txBody>
          <a:bodyPr>
            <a:normAutofit fontScale="92500"/>
          </a:bodyPr>
          <a:lstStyle/>
          <a:p>
            <a:pPr>
              <a:buNone/>
            </a:pPr>
            <a:r>
              <a:rPr lang="lt-LT" b="1" dirty="0"/>
              <a:t>Kaip laidos panaudojamos kalbos mokymuisi?</a:t>
            </a:r>
          </a:p>
          <a:p>
            <a:r>
              <a:rPr lang="lt-LT" sz="2600" dirty="0"/>
              <a:t>Prieš žiūrint laidą, aptariamas laidos pavadinimas, jos vedėjai, personažai. </a:t>
            </a:r>
          </a:p>
          <a:p>
            <a:r>
              <a:rPr lang="lt-LT" sz="2600" dirty="0"/>
              <a:t>Pažiūrėjus laidą svarbu išklausyti vaikų įspūdžius, padrąsinti juos samprotauti ir vertinti.</a:t>
            </a:r>
          </a:p>
          <a:p>
            <a:r>
              <a:rPr lang="lt-LT" sz="2600" dirty="0"/>
              <a:t>Laidos peržiūra įprasminama konkrečia jos turinį atspindinčia veikla, kai vaikai gali patys išmėginti laidoje matytas veiklas, patenkinti savo smalsumą ir susidomėjimą.</a:t>
            </a:r>
          </a:p>
          <a:p>
            <a:r>
              <a:rPr lang="lt-LT" sz="2600" dirty="0"/>
              <a:t>Galima paskatinti tokias veiklas: gaminti patiekalą, skaityti istorijas, mokytis dainų, išbandyti dailės techniką, atlikti eksperimentą, mokytis šokio žingsnelių ir pan. </a:t>
            </a:r>
          </a:p>
          <a:p>
            <a:endParaRPr lang="en-US" dirty="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lt-LT" b="1" dirty="0"/>
              <a:t>Televizijos laidos</a:t>
            </a:r>
            <a:endParaRPr lang="en-US" dirty="0"/>
          </a:p>
        </p:txBody>
      </p:sp>
      <p:sp>
        <p:nvSpPr>
          <p:cNvPr id="3" name="Content Placeholder 2"/>
          <p:cNvSpPr>
            <a:spLocks noGrp="1"/>
          </p:cNvSpPr>
          <p:nvPr>
            <p:ph idx="1"/>
          </p:nvPr>
        </p:nvSpPr>
        <p:spPr/>
        <p:txBody>
          <a:bodyPr>
            <a:normAutofit fontScale="92500" lnSpcReduction="20000"/>
          </a:bodyPr>
          <a:lstStyle/>
          <a:p>
            <a:r>
              <a:rPr lang="lt-LT" dirty="0"/>
              <a:t>Pasirenkant laidą būtina atsižvelgti į vaikų amžių ir suvokimo gebėjimus, domėjimąsi laida, aktualumą.</a:t>
            </a:r>
          </a:p>
          <a:p>
            <a:r>
              <a:rPr lang="lt-LT" dirty="0"/>
              <a:t>Iš anksto susipažįstama su laidos turiniu.</a:t>
            </a:r>
          </a:p>
          <a:p>
            <a:r>
              <a:rPr lang="lt-LT" dirty="0"/>
              <a:t>Jei reikia, organizuojamos veiklos, supažindinančios su sudėtingesniu žodynu.</a:t>
            </a:r>
          </a:p>
          <a:p>
            <a:r>
              <a:rPr lang="lt-LT" dirty="0"/>
              <a:t>Numatoma veiklų, žaidimų, kuriuose bus išbandomos laidos idėjos.</a:t>
            </a:r>
          </a:p>
          <a:p>
            <a:r>
              <a:rPr lang="lt-LT" dirty="0"/>
              <a:t>Parinkti konkrečias su laidos tema, vedėjais ar veiklomis susijusias užduotis, klausimus, su kuriais supažindinama prieš laidos peržiūrą.</a:t>
            </a:r>
            <a:endParaRPr lang="en-US" dirty="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avadinimas 1">
            <a:extLst>
              <a:ext uri="{FF2B5EF4-FFF2-40B4-BE49-F238E27FC236}">
                <a16:creationId xmlns:a16="http://schemas.microsoft.com/office/drawing/2014/main" id="{97CD0236-B3E5-347F-67A2-17741AE4240E}"/>
              </a:ext>
            </a:extLst>
          </p:cNvPr>
          <p:cNvSpPr>
            <a:spLocks noGrp="1"/>
          </p:cNvSpPr>
          <p:nvPr>
            <p:ph type="title"/>
          </p:nvPr>
        </p:nvSpPr>
        <p:spPr/>
        <p:txBody>
          <a:bodyPr>
            <a:normAutofit/>
          </a:bodyPr>
          <a:lstStyle/>
          <a:p>
            <a:r>
              <a:rPr lang="lt-LT" sz="3000" b="1" dirty="0"/>
              <a:t>Žiūrime filmus </a:t>
            </a:r>
            <a:r>
              <a:rPr lang="lt-LT" sz="3000" b="1" dirty="0" err="1"/>
              <a:t>KEUB.lt</a:t>
            </a:r>
            <a:r>
              <a:rPr lang="lt-LT" sz="3000" b="1" dirty="0"/>
              <a:t> svetainėje ir mokomės pasakoti, pavadinti daiktus, kelti klausimus</a:t>
            </a:r>
          </a:p>
        </p:txBody>
      </p:sp>
      <p:pic>
        <p:nvPicPr>
          <p:cNvPr id="5" name="Turinio vietos rezervavimo ženklas 4">
            <a:extLst>
              <a:ext uri="{FF2B5EF4-FFF2-40B4-BE49-F238E27FC236}">
                <a16:creationId xmlns:a16="http://schemas.microsoft.com/office/drawing/2014/main" id="{E0BB43F6-5622-77E0-BB65-670597DAED93}"/>
              </a:ext>
            </a:extLst>
          </p:cNvPr>
          <p:cNvPicPr>
            <a:picLocks noGrp="1" noChangeAspect="1"/>
          </p:cNvPicPr>
          <p:nvPr>
            <p:ph idx="1"/>
          </p:nvPr>
        </p:nvPicPr>
        <p:blipFill>
          <a:blip r:embed="rId3"/>
          <a:stretch>
            <a:fillRect/>
          </a:stretch>
        </p:blipFill>
        <p:spPr>
          <a:xfrm>
            <a:off x="976118" y="2255859"/>
            <a:ext cx="3257832" cy="1722970"/>
          </a:xfrm>
        </p:spPr>
      </p:pic>
      <p:pic>
        <p:nvPicPr>
          <p:cNvPr id="7" name="Paveikslėlis 6">
            <a:extLst>
              <a:ext uri="{FF2B5EF4-FFF2-40B4-BE49-F238E27FC236}">
                <a16:creationId xmlns:a16="http://schemas.microsoft.com/office/drawing/2014/main" id="{F7E74CA9-1DCB-CDA6-190C-BC50CC3FE6D2}"/>
              </a:ext>
            </a:extLst>
          </p:cNvPr>
          <p:cNvPicPr>
            <a:picLocks noChangeAspect="1"/>
          </p:cNvPicPr>
          <p:nvPr/>
        </p:nvPicPr>
        <p:blipFill>
          <a:blip r:embed="rId4"/>
          <a:stretch>
            <a:fillRect/>
          </a:stretch>
        </p:blipFill>
        <p:spPr>
          <a:xfrm>
            <a:off x="4987783" y="3939598"/>
            <a:ext cx="3096044" cy="1668476"/>
          </a:xfrm>
          <a:prstGeom prst="rect">
            <a:avLst/>
          </a:prstGeom>
        </p:spPr>
      </p:pic>
      <p:pic>
        <p:nvPicPr>
          <p:cNvPr id="9" name="Paveikslėlis 8">
            <a:extLst>
              <a:ext uri="{FF2B5EF4-FFF2-40B4-BE49-F238E27FC236}">
                <a16:creationId xmlns:a16="http://schemas.microsoft.com/office/drawing/2014/main" id="{A7E53C8A-F463-4029-9253-86D7C06C847E}"/>
              </a:ext>
            </a:extLst>
          </p:cNvPr>
          <p:cNvPicPr>
            <a:picLocks noChangeAspect="1"/>
          </p:cNvPicPr>
          <p:nvPr/>
        </p:nvPicPr>
        <p:blipFill>
          <a:blip r:embed="rId5"/>
          <a:stretch>
            <a:fillRect/>
          </a:stretch>
        </p:blipFill>
        <p:spPr>
          <a:xfrm>
            <a:off x="976118" y="4109422"/>
            <a:ext cx="3257832" cy="1617485"/>
          </a:xfrm>
          <a:prstGeom prst="rect">
            <a:avLst/>
          </a:prstGeom>
        </p:spPr>
      </p:pic>
      <p:sp>
        <p:nvSpPr>
          <p:cNvPr id="11" name="TextBox 10">
            <a:extLst>
              <a:ext uri="{FF2B5EF4-FFF2-40B4-BE49-F238E27FC236}">
                <a16:creationId xmlns:a16="http://schemas.microsoft.com/office/drawing/2014/main" id="{505C477E-D042-49DF-74FD-D8A1F73EEC1B}"/>
              </a:ext>
            </a:extLst>
          </p:cNvPr>
          <p:cNvSpPr txBox="1"/>
          <p:nvPr/>
        </p:nvSpPr>
        <p:spPr>
          <a:xfrm>
            <a:off x="4727122" y="5683852"/>
            <a:ext cx="4158134" cy="300082"/>
          </a:xfrm>
          <a:prstGeom prst="rect">
            <a:avLst/>
          </a:prstGeom>
          <a:noFill/>
        </p:spPr>
        <p:txBody>
          <a:bodyPr wrap="square">
            <a:spAutoFit/>
          </a:bodyPr>
          <a:lstStyle/>
          <a:p>
            <a:r>
              <a:rPr lang="lt-LT" sz="1350" dirty="0"/>
              <a:t>„</a:t>
            </a:r>
            <a:r>
              <a:rPr lang="pt-BR" sz="1350" dirty="0"/>
              <a:t>Matilda ir atsarginė galva</a:t>
            </a:r>
            <a:r>
              <a:rPr lang="lt-LT" sz="1350" dirty="0"/>
              <a:t>“</a:t>
            </a:r>
            <a:r>
              <a:rPr lang="pt-BR" sz="1350" dirty="0"/>
              <a:t>, rež. Ignas Meilūnas</a:t>
            </a:r>
          </a:p>
        </p:txBody>
      </p:sp>
      <p:pic>
        <p:nvPicPr>
          <p:cNvPr id="13" name="Paveikslėlis 12">
            <a:extLst>
              <a:ext uri="{FF2B5EF4-FFF2-40B4-BE49-F238E27FC236}">
                <a16:creationId xmlns:a16="http://schemas.microsoft.com/office/drawing/2014/main" id="{766CCBB7-E8EE-3691-D4E0-76A0512D3CBB}"/>
              </a:ext>
            </a:extLst>
          </p:cNvPr>
          <p:cNvPicPr>
            <a:picLocks noChangeAspect="1"/>
          </p:cNvPicPr>
          <p:nvPr/>
        </p:nvPicPr>
        <p:blipFill>
          <a:blip r:embed="rId6"/>
          <a:stretch>
            <a:fillRect/>
          </a:stretch>
        </p:blipFill>
        <p:spPr>
          <a:xfrm>
            <a:off x="4987783" y="2195345"/>
            <a:ext cx="3096044" cy="1668476"/>
          </a:xfrm>
          <a:prstGeom prst="rect">
            <a:avLst/>
          </a:prstGeom>
        </p:spPr>
      </p:pic>
    </p:spTree>
    <p:extLst>
      <p:ext uri="{BB962C8B-B14F-4D97-AF65-F5344CB8AC3E}">
        <p14:creationId xmlns:p14="http://schemas.microsoft.com/office/powerpoint/2010/main" val="379380039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pPr algn="ctr">
              <a:buNone/>
            </a:pPr>
            <a:endParaRPr lang="lt-LT" dirty="0"/>
          </a:p>
          <a:p>
            <a:pPr algn="ctr">
              <a:buNone/>
            </a:pPr>
            <a:endParaRPr lang="lt-LT" dirty="0"/>
          </a:p>
          <a:p>
            <a:pPr algn="ctr">
              <a:buNone/>
            </a:pPr>
            <a:endParaRPr lang="lt-LT" sz="800" dirty="0"/>
          </a:p>
          <a:p>
            <a:pPr algn="ctr">
              <a:buNone/>
            </a:pPr>
            <a:r>
              <a:rPr lang="lt-LT" sz="4400" b="1" dirty="0"/>
              <a:t>Pasakojimai ir improvizacijos</a:t>
            </a:r>
            <a:endParaRPr lang="en-US" sz="4400" b="1" dirty="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lt-LT" dirty="0"/>
              <a:t>Lėlės</a:t>
            </a:r>
            <a:endParaRPr lang="en-US" dirty="0"/>
          </a:p>
        </p:txBody>
      </p:sp>
      <p:sp>
        <p:nvSpPr>
          <p:cNvPr id="3" name="Content Placeholder 2"/>
          <p:cNvSpPr>
            <a:spLocks noGrp="1"/>
          </p:cNvSpPr>
          <p:nvPr>
            <p:ph idx="1"/>
          </p:nvPr>
        </p:nvSpPr>
        <p:spPr/>
        <p:txBody>
          <a:bodyPr>
            <a:normAutofit fontScale="85000" lnSpcReduction="20000"/>
          </a:bodyPr>
          <a:lstStyle/>
          <a:p>
            <a:pPr>
              <a:buNone/>
            </a:pPr>
            <a:r>
              <a:rPr lang="lt-LT" b="1" dirty="0"/>
              <a:t>Kodėl mokantis kalbos naudojamos lėlės?</a:t>
            </a:r>
          </a:p>
          <a:p>
            <a:r>
              <a:rPr lang="lt-LT" dirty="0"/>
              <a:t>Lėlės, marionetės padeda sukurti žaidybinę mokymosi aplinką, kurioje vaikas  lengviau įveikia nerimo, baimės jausmą, </a:t>
            </a:r>
            <a:r>
              <a:rPr lang="lt-LT" dirty="0" err="1"/>
              <a:t>ugd</a:t>
            </a:r>
            <a:r>
              <a:rPr lang="en-US" dirty="0" err="1"/>
              <a:t>osi</a:t>
            </a:r>
            <a:r>
              <a:rPr lang="lt-LT" dirty="0"/>
              <a:t> pasitikėjimą savimi. </a:t>
            </a:r>
          </a:p>
          <a:p>
            <a:r>
              <a:rPr lang="lt-LT" dirty="0"/>
              <a:t>Lėlės skatina kūrybiškumą, lavina vaizduotę. Kartu su lėlėmis aiškiai ir įdomiai pristatoma nauja tema, aktualus žodynas, organizuojamos mokomosios veiklos, kuriami vaidinimai.</a:t>
            </a:r>
          </a:p>
          <a:p>
            <a:r>
              <a:rPr lang="lt-LT" dirty="0"/>
              <a:t>Stebėdami lėlę vaikai įdėmiai klausosi, supranta informaciją, klausimus, nurodymus. </a:t>
            </a:r>
          </a:p>
          <a:p>
            <a:r>
              <a:rPr lang="lt-LT" dirty="0"/>
              <a:t>Vaikai su lėle drąsiau kalbasi – atsako į klausimus ir patys klausia, mandagiai bendrauja.</a:t>
            </a:r>
            <a:endParaRPr lang="en-US" dirty="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lt-LT" dirty="0"/>
              <a:t>Lėlės</a:t>
            </a:r>
            <a:endParaRPr lang="en-US" dirty="0"/>
          </a:p>
        </p:txBody>
      </p:sp>
      <p:sp>
        <p:nvSpPr>
          <p:cNvPr id="3" name="Content Placeholder 2"/>
          <p:cNvSpPr>
            <a:spLocks noGrp="1"/>
          </p:cNvSpPr>
          <p:nvPr>
            <p:ph idx="1"/>
          </p:nvPr>
        </p:nvSpPr>
        <p:spPr/>
        <p:txBody>
          <a:bodyPr>
            <a:normAutofit fontScale="70000" lnSpcReduction="20000"/>
          </a:bodyPr>
          <a:lstStyle/>
          <a:p>
            <a:pPr>
              <a:buNone/>
            </a:pPr>
            <a:r>
              <a:rPr lang="lt-LT" b="1" dirty="0"/>
              <a:t>Kaip organizuojamos veiklos su lėle?</a:t>
            </a:r>
          </a:p>
          <a:p>
            <a:r>
              <a:rPr lang="lt-LT" dirty="0"/>
              <a:t>Lėlė ,,susipažįsta” su vaikais, kad vėliau galėtų į juos kreiptis vardu. Ji pasisveikina ir atsisveikina. Kaskart papildoma jos biografija, ji aktyviai veikia ugdomosiose veiklose.</a:t>
            </a:r>
          </a:p>
          <a:p>
            <a:r>
              <a:rPr lang="lt-LT" dirty="0"/>
              <a:t>Lėlė turi savo balsą, reiškia nuotaikas, emocijas, kalba aiškiai, raiškiai.</a:t>
            </a:r>
          </a:p>
          <a:p>
            <a:r>
              <a:rPr lang="lt-LT" dirty="0"/>
              <a:t>Pasakojant istoriją, lėlė įtraukiama į siužetą, tampa istorijos veikėja. Lėlė aktyviai bendrauja, atsako į klausimus, aktyviai reaguoja į komentarus. </a:t>
            </a:r>
          </a:p>
          <a:p>
            <a:r>
              <a:rPr lang="lt-LT" dirty="0"/>
              <a:t>Dainuojant, deklamuojant lėlė įkūnija pagrindinį veikėją, imituoja jo nuotaiką. Komentuoja skaitomus tekstus, provokuoja</a:t>
            </a:r>
            <a:r>
              <a:rPr lang="en-US" dirty="0"/>
              <a:t> </a:t>
            </a:r>
            <a:r>
              <a:rPr lang="en-US" dirty="0" err="1"/>
              <a:t>vaikus</a:t>
            </a:r>
            <a:r>
              <a:rPr lang="lt-LT" dirty="0"/>
              <a:t>.</a:t>
            </a:r>
          </a:p>
          <a:p>
            <a:r>
              <a:rPr lang="lt-LT" dirty="0"/>
              <a:t>Lėlė supranta ir kitą kalbą, kuria kalba vaikai, bet nemoka ja kalbėti.</a:t>
            </a:r>
          </a:p>
          <a:p>
            <a:r>
              <a:rPr lang="lt-LT" dirty="0"/>
              <a:t>Rengiant vaidinimus, vaikai turi savo lėlių, gali savarankiškai kurti dialogus, prasimanyti ar keisti siužetą.</a:t>
            </a:r>
            <a:endParaRPr lang="en-US"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lt-LT" sz="2800" dirty="0"/>
              <a:t>Gimtoji kalba yra kaip motinos balsas.</a:t>
            </a:r>
            <a:br>
              <a:rPr lang="lt-LT" sz="2800" dirty="0"/>
            </a:br>
            <a:r>
              <a:rPr lang="lt-LT" sz="1800" dirty="0"/>
              <a:t>Naglis Kardelis, mintys iš lituanistų konferencijos Palangoje, 2015 m. lapkritis</a:t>
            </a:r>
            <a:endParaRPr lang="en-US" sz="1800" dirty="0"/>
          </a:p>
        </p:txBody>
      </p:sp>
      <p:pic>
        <p:nvPicPr>
          <p:cNvPr id="4" name="Content Placeholder 3" descr="mama-su-kudikiu-naudoti-po-laiko-68760716.jpg"/>
          <p:cNvPicPr>
            <a:picLocks noGrp="1" noChangeAspect="1"/>
          </p:cNvPicPr>
          <p:nvPr>
            <p:ph idx="1"/>
          </p:nvPr>
        </p:nvPicPr>
        <p:blipFill>
          <a:blip r:embed="rId2"/>
          <a:stretch>
            <a:fillRect/>
          </a:stretch>
        </p:blipFill>
        <p:spPr>
          <a:xfrm>
            <a:off x="714348" y="2071678"/>
            <a:ext cx="7215238" cy="4366570"/>
          </a:xfrm>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lt-LT" b="1" dirty="0"/>
              <a:t>Paveikslėlių knygelės</a:t>
            </a:r>
            <a:endParaRPr lang="en-US" b="1" dirty="0"/>
          </a:p>
        </p:txBody>
      </p:sp>
      <p:sp>
        <p:nvSpPr>
          <p:cNvPr id="3" name="Content Placeholder 2"/>
          <p:cNvSpPr>
            <a:spLocks noGrp="1"/>
          </p:cNvSpPr>
          <p:nvPr>
            <p:ph idx="1"/>
          </p:nvPr>
        </p:nvSpPr>
        <p:spPr/>
        <p:txBody>
          <a:bodyPr>
            <a:normAutofit fontScale="85000" lnSpcReduction="20000"/>
          </a:bodyPr>
          <a:lstStyle/>
          <a:p>
            <a:pPr>
              <a:buNone/>
            </a:pPr>
            <a:r>
              <a:rPr lang="lt-LT" b="1" dirty="0"/>
              <a:t>  Kuo naudingos paveikslėlių knygelės?</a:t>
            </a:r>
          </a:p>
          <a:p>
            <a:r>
              <a:rPr lang="lt-LT" sz="2600" dirty="0"/>
              <a:t>Tokios knygelės tinkamos skaityti didesnėse vaikų grupėse.</a:t>
            </a:r>
          </a:p>
          <a:p>
            <a:r>
              <a:rPr lang="lt-LT" sz="2600" dirty="0"/>
              <a:t>Jas galima susikurti ir pasigaminti patiems.</a:t>
            </a:r>
          </a:p>
          <a:p>
            <a:r>
              <a:rPr lang="lt-LT" sz="2600" dirty="0"/>
              <a:t>Knygelę galima patogiai pasidėti ant stalo, kilimo, ant kelių.</a:t>
            </a:r>
          </a:p>
          <a:p>
            <a:r>
              <a:rPr lang="lt-LT" sz="2600" dirty="0"/>
              <a:t>Vienoje pusėje vaikai mato paveikslėlį, kitoje – tekstą.</a:t>
            </a:r>
          </a:p>
          <a:p>
            <a:r>
              <a:rPr lang="lt-LT" sz="2600" dirty="0"/>
              <a:t>Tekstas neilgas, todėl pedagogui lengva palaikyti akių kontaktą su klausytojais.</a:t>
            </a:r>
          </a:p>
          <a:p>
            <a:r>
              <a:rPr lang="lt-LT" sz="2600" dirty="0"/>
              <a:t>Vaikų neblaško tekstas, jie gali susitelkti į vaizdą ir suprasti pasakojimą be teksto ir vertimo. </a:t>
            </a:r>
          </a:p>
          <a:p>
            <a:r>
              <a:rPr lang="lt-LT" sz="2600" dirty="0"/>
              <a:t>Vaikai stengiasi suvokti skaitovo mimiką, judesius, kurie lydi skaitomą tekstą.</a:t>
            </a:r>
          </a:p>
          <a:p>
            <a:r>
              <a:rPr lang="lt-LT" sz="2600" dirty="0"/>
              <a:t>Sudaromos sąlygos aktyviai dalyvauti skaitymo veikloje, reaguoti į pasakojamą istoriją, reikšti emocijas.</a:t>
            </a:r>
          </a:p>
          <a:p>
            <a:endParaRPr lang="en-US" dirty="0"/>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lt-LT" b="1" dirty="0"/>
              <a:t>Paveikslėlių knygelės</a:t>
            </a:r>
            <a:endParaRPr lang="en-US" dirty="0"/>
          </a:p>
        </p:txBody>
      </p:sp>
      <p:sp>
        <p:nvSpPr>
          <p:cNvPr id="3" name="Content Placeholder 2"/>
          <p:cNvSpPr>
            <a:spLocks noGrp="1"/>
          </p:cNvSpPr>
          <p:nvPr>
            <p:ph idx="1"/>
          </p:nvPr>
        </p:nvSpPr>
        <p:spPr/>
        <p:txBody>
          <a:bodyPr>
            <a:normAutofit fontScale="92500" lnSpcReduction="20000"/>
          </a:bodyPr>
          <a:lstStyle/>
          <a:p>
            <a:pPr>
              <a:buNone/>
            </a:pPr>
            <a:r>
              <a:rPr lang="lt-LT" b="1" dirty="0"/>
              <a:t>   Ką svarbu žinoti?</a:t>
            </a:r>
          </a:p>
          <a:p>
            <a:r>
              <a:rPr lang="lt-LT" sz="2400" dirty="0"/>
              <a:t>Paveikslėliai turi pasakoti istoriją, žadinančią smalsumą, keliančią teigiamas emocijas.</a:t>
            </a:r>
          </a:p>
          <a:p>
            <a:r>
              <a:rPr lang="lt-LT" sz="2400" dirty="0"/>
              <a:t>Paveikslėliai turi atspindėti pasakojamą istoriją.</a:t>
            </a:r>
          </a:p>
          <a:p>
            <a:r>
              <a:rPr lang="lt-LT" sz="2400" dirty="0"/>
              <a:t>Pasakojamoje istorijoje tikslinga kartoti ,,raktinius” žodžius, kuriuos patartina iš anksto apgalvoti.</a:t>
            </a:r>
          </a:p>
          <a:p>
            <a:r>
              <a:rPr lang="lt-LT" sz="2400" dirty="0"/>
              <a:t>Knygelės puslapiai surišami virvele, kurią galima nesunkiai atrišti. Tai suteikia galimybę atlikti įvairias užduotis.</a:t>
            </a:r>
          </a:p>
          <a:p>
            <a:r>
              <a:rPr lang="lt-LT" sz="2400" dirty="0"/>
              <a:t>Pasakojant pabrėžiami svarbūs paveikslėlio veikėjai, pasitelkiama mimika, judesiai.</a:t>
            </a:r>
          </a:p>
          <a:p>
            <a:r>
              <a:rPr lang="lt-LT" sz="2400" dirty="0"/>
              <a:t>Vaikai skatinami mėgdžioti veikėjų žodžius, mimiką.</a:t>
            </a:r>
          </a:p>
          <a:p>
            <a:r>
              <a:rPr lang="lt-LT" sz="2400" dirty="0"/>
              <a:t>Istorija skaitoma / pasakojama kelis kartus. Paskaičius vaikams pasiūloma pavartyti knygelę, ja pasidžiaugti. </a:t>
            </a:r>
          </a:p>
          <a:p>
            <a:pPr marL="0" indent="0">
              <a:buNone/>
            </a:pPr>
            <a:endParaRPr lang="en-US" sz="2400" dirty="0"/>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lt-LT" b="1" dirty="0"/>
              <a:t>Pirštukų žaidimai</a:t>
            </a:r>
            <a:endParaRPr lang="en-US" b="1" dirty="0"/>
          </a:p>
        </p:txBody>
      </p:sp>
      <p:sp>
        <p:nvSpPr>
          <p:cNvPr id="3" name="Content Placeholder 2"/>
          <p:cNvSpPr>
            <a:spLocks noGrp="1"/>
          </p:cNvSpPr>
          <p:nvPr>
            <p:ph idx="1"/>
          </p:nvPr>
        </p:nvSpPr>
        <p:spPr/>
        <p:txBody>
          <a:bodyPr/>
          <a:lstStyle/>
          <a:p>
            <a:pPr>
              <a:buNone/>
            </a:pPr>
            <a:r>
              <a:rPr lang="lt-LT" b="1" dirty="0"/>
              <a:t>Kuo naudingi pirštukų žaidimai - vaidinimai?</a:t>
            </a:r>
          </a:p>
          <a:p>
            <a:r>
              <a:rPr lang="lt-LT" sz="2400" dirty="0"/>
              <a:t>Pirštukų žaidimai lavina smulkiąją ir stambiąją motoriką, pirštų judesių koordinaciją.</a:t>
            </a:r>
          </a:p>
          <a:p>
            <a:r>
              <a:rPr lang="lt-LT" sz="2400" dirty="0"/>
              <a:t>Eiliuoti ir neeiliuoti tekstukai padeda išmokti taisyklingos tarties, gerinti artikuliaciją. </a:t>
            </a:r>
          </a:p>
          <a:p>
            <a:r>
              <a:rPr lang="lt-LT" sz="2400" dirty="0"/>
              <a:t>Vaikai gali išbandyti savo balso stiprumą, skirtingas intonacijas, kalbėjimo tempą.</a:t>
            </a:r>
          </a:p>
          <a:p>
            <a:r>
              <a:rPr lang="lt-LT" sz="2400" dirty="0"/>
              <a:t>Kurdami savo istorijas vaikai fantazuoja, laisvai, kūrybiškai vartoja lietuvių kalbą. </a:t>
            </a:r>
            <a:endParaRPr lang="en-US" sz="2400" dirty="0"/>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lt-LT" b="1" dirty="0"/>
              <a:t>Pirštukų žaidimai</a:t>
            </a:r>
            <a:endParaRPr lang="en-US" dirty="0"/>
          </a:p>
        </p:txBody>
      </p:sp>
      <p:sp>
        <p:nvSpPr>
          <p:cNvPr id="3" name="Content Placeholder 2"/>
          <p:cNvSpPr>
            <a:spLocks noGrp="1"/>
          </p:cNvSpPr>
          <p:nvPr>
            <p:ph idx="1"/>
          </p:nvPr>
        </p:nvSpPr>
        <p:spPr/>
        <p:txBody>
          <a:bodyPr>
            <a:normAutofit fontScale="92500" lnSpcReduction="20000"/>
          </a:bodyPr>
          <a:lstStyle/>
          <a:p>
            <a:pPr>
              <a:buNone/>
            </a:pPr>
            <a:r>
              <a:rPr lang="lt-LT" dirty="0"/>
              <a:t> </a:t>
            </a:r>
            <a:r>
              <a:rPr lang="lt-LT" b="1" dirty="0"/>
              <a:t>Kaip parinkti pirštukų žaidimą - vaidinimą?</a:t>
            </a:r>
          </a:p>
          <a:p>
            <a:r>
              <a:rPr lang="lt-LT" sz="2400" dirty="0"/>
              <a:t>Pirštukų žaidimas parenkamas pagal konkretaus laiko, ugdomojo proceso situacijos kontekstą. </a:t>
            </a:r>
          </a:p>
          <a:p>
            <a:r>
              <a:rPr lang="lt-LT" sz="2400" dirty="0"/>
              <a:t>Žaidimo turinys gali būti susietas su prieš tai klausyta istorija, pasaka, dainelės tekstu.</a:t>
            </a:r>
          </a:p>
          <a:p>
            <a:r>
              <a:rPr lang="lt-LT" sz="2400" dirty="0"/>
              <a:t>Jei pirštukų žaidimas atliekamas dainuojant, jo melodika, ritmika atitinka konkretaus vaikų amžiaus tarpsnio muzikinius gebėjimus.</a:t>
            </a:r>
          </a:p>
          <a:p>
            <a:r>
              <a:rPr lang="lt-LT" sz="2400" dirty="0"/>
              <a:t>Pirštų judesiai vaikams turi būti suprantami, lengvai atliekami, o jų seka susijusi su žaidimo / istorijos turiniu.</a:t>
            </a:r>
          </a:p>
          <a:p>
            <a:r>
              <a:rPr lang="lt-LT" sz="2400" dirty="0"/>
              <a:t>Pirštukų žaidimų tekstas turi būti aiškus, vaizdingas, sakiniai ne per ilgi ir nesudėtingi. </a:t>
            </a:r>
          </a:p>
          <a:p>
            <a:r>
              <a:rPr lang="lt-LT" sz="2400" dirty="0"/>
              <a:t>Vaikai skatinami patys kurti naujus judesius, jų derinius jau žinomiems žaidimams arba kurti naujus siužetus išmoktiems judesiams. </a:t>
            </a:r>
          </a:p>
          <a:p>
            <a:pPr marL="0" indent="0">
              <a:buNone/>
            </a:pPr>
            <a:endParaRPr lang="en-US" sz="2400" dirty="0"/>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lt-LT" b="1" dirty="0"/>
              <a:t>Vaidybinė veikla</a:t>
            </a:r>
            <a:endParaRPr lang="en-US" b="1" dirty="0"/>
          </a:p>
        </p:txBody>
      </p:sp>
      <p:sp>
        <p:nvSpPr>
          <p:cNvPr id="3" name="Content Placeholder 2"/>
          <p:cNvSpPr>
            <a:spLocks noGrp="1"/>
          </p:cNvSpPr>
          <p:nvPr>
            <p:ph idx="1"/>
          </p:nvPr>
        </p:nvSpPr>
        <p:spPr/>
        <p:txBody>
          <a:bodyPr>
            <a:normAutofit lnSpcReduction="10000"/>
          </a:bodyPr>
          <a:lstStyle/>
          <a:p>
            <a:pPr indent="-76200">
              <a:buNone/>
            </a:pPr>
            <a:r>
              <a:rPr lang="lt-LT" b="1" dirty="0"/>
              <a:t> Kaip vaidybinė veikla padeda mokytis lietuvių</a:t>
            </a:r>
            <a:r>
              <a:rPr lang="en-US" b="1" dirty="0"/>
              <a:t> </a:t>
            </a:r>
            <a:r>
              <a:rPr lang="lt-LT" b="1" dirty="0"/>
              <a:t>kalbos?</a:t>
            </a:r>
            <a:endParaRPr lang="en-US" b="1" dirty="0"/>
          </a:p>
          <a:p>
            <a:pPr indent="-76200"/>
            <a:r>
              <a:rPr lang="lt-LT" b="1" dirty="0"/>
              <a:t> </a:t>
            </a:r>
            <a:r>
              <a:rPr lang="en-US" sz="2400" dirty="0" err="1"/>
              <a:t>Vaidybin</a:t>
            </a:r>
            <a:r>
              <a:rPr lang="lt-LT" sz="2400" dirty="0"/>
              <a:t>ė veikla padeda įprasminti kalbos turinį, vaikai gali kūrybiškai vartoti girdėtus, išmoktus žodžius, frazes naujose vaidybinėse situacijose. </a:t>
            </a:r>
          </a:p>
          <a:p>
            <a:pPr indent="-76200"/>
            <a:r>
              <a:rPr lang="lt-LT" sz="2400" dirty="0"/>
              <a:t> Veikla stiprina </a:t>
            </a:r>
            <a:r>
              <a:rPr lang="lt-LT" sz="2400" dirty="0" err="1"/>
              <a:t>savivertę</a:t>
            </a:r>
            <a:r>
              <a:rPr lang="lt-LT" sz="2400" dirty="0"/>
              <a:t>, motyvaciją mokytis kalbos.</a:t>
            </a:r>
          </a:p>
          <a:p>
            <a:pPr indent="-76200"/>
            <a:r>
              <a:rPr lang="lt-LT" sz="2400" dirty="0"/>
              <a:t> Vaidybinės veiklos metu didžiausias dėmesys skiriamas kalbėjimo gebėjimams ugdyti. Vaikai klausinėja, atsako į klausimus, kuria dialogus.</a:t>
            </a:r>
          </a:p>
          <a:p>
            <a:pPr indent="-76200"/>
            <a:r>
              <a:rPr lang="lt-LT" sz="2400" dirty="0"/>
              <a:t>Jei reikia, vaikams padedama, pateikiama užuominų ar kitaip primenamas teksto veikėjų pokalbių turinys.</a:t>
            </a:r>
          </a:p>
          <a:p>
            <a:endParaRPr lang="lt-LT" sz="2400" dirty="0"/>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lt-LT" b="1" dirty="0"/>
              <a:t>Vaidybinė veikla</a:t>
            </a:r>
            <a:endParaRPr lang="en-US" dirty="0"/>
          </a:p>
        </p:txBody>
      </p:sp>
      <p:sp>
        <p:nvSpPr>
          <p:cNvPr id="3" name="Content Placeholder 2"/>
          <p:cNvSpPr>
            <a:spLocks noGrp="1"/>
          </p:cNvSpPr>
          <p:nvPr>
            <p:ph idx="1"/>
          </p:nvPr>
        </p:nvSpPr>
        <p:spPr/>
        <p:txBody>
          <a:bodyPr>
            <a:normAutofit fontScale="92500" lnSpcReduction="10000"/>
          </a:bodyPr>
          <a:lstStyle/>
          <a:p>
            <a:pPr>
              <a:buNone/>
            </a:pPr>
            <a:r>
              <a:rPr lang="lt-LT" b="1" dirty="0"/>
              <a:t>Kaip organizuojamos vaidybinės veiklos? </a:t>
            </a:r>
          </a:p>
          <a:p>
            <a:r>
              <a:rPr lang="lt-LT" sz="2400" dirty="0"/>
              <a:t>Atsižvelgiant į būsimos vaidybinės veiklos turinį ir kontekstą pasitelkiama įvairių daiktų, jų atributų, pasirengimui reikalingų aprangos detalių.</a:t>
            </a:r>
          </a:p>
          <a:p>
            <a:r>
              <a:rPr lang="lt-LT" sz="2400" dirty="0"/>
              <a:t>Pedagogas gali būti aktyviu stebėtoju ar dalyviu, pasyviu, bet susidomėjusiu žiūrovu. Jei reikia, padedama prisiminti vaidinimo siužetą, dialogų turinį.</a:t>
            </a:r>
          </a:p>
          <a:p>
            <a:r>
              <a:rPr lang="lt-LT" sz="2400" dirty="0"/>
              <a:t>Vaidybinės veiklos metu vaikams suteikiama laisvė improvizuoti. Jie gali keisti siužetą, pildyti dialogų turinį ir tekstą. </a:t>
            </a:r>
          </a:p>
          <a:p>
            <a:r>
              <a:rPr lang="lt-LT" sz="2400" dirty="0"/>
              <a:t>Vaikai drąsinami aktyviai naudotis mimika, kūno judesiais, balso intonacija.</a:t>
            </a:r>
          </a:p>
          <a:p>
            <a:r>
              <a:rPr lang="lt-LT" sz="2400" dirty="0"/>
              <a:t>Patartina parinkti vaikams gerai žinomus kūrinėlius, kurių siužetą ir įvykių seką jie geba papasakoti, o veikėjus apibūdinti.</a:t>
            </a:r>
          </a:p>
          <a:p>
            <a:pPr marL="0" indent="0">
              <a:buNone/>
            </a:pPr>
            <a:endParaRPr lang="lt-LT" sz="2400" dirty="0"/>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lt-LT" b="1" dirty="0"/>
              <a:t>Muzikinės veiklos: dainelės</a:t>
            </a:r>
            <a:endParaRPr lang="en-US" b="1" dirty="0"/>
          </a:p>
        </p:txBody>
      </p:sp>
      <p:sp>
        <p:nvSpPr>
          <p:cNvPr id="3" name="Content Placeholder 2"/>
          <p:cNvSpPr>
            <a:spLocks noGrp="1"/>
          </p:cNvSpPr>
          <p:nvPr>
            <p:ph idx="1"/>
          </p:nvPr>
        </p:nvSpPr>
        <p:spPr/>
        <p:txBody>
          <a:bodyPr/>
          <a:lstStyle/>
          <a:p>
            <a:pPr>
              <a:buNone/>
            </a:pPr>
            <a:r>
              <a:rPr lang="lt-LT" b="1" dirty="0"/>
              <a:t>Kaip dainelės padeda mokytis lietuvių kalbos?</a:t>
            </a:r>
          </a:p>
          <a:p>
            <a:r>
              <a:rPr lang="lt-LT" sz="2400" dirty="0"/>
              <a:t>Klausydami dainelių vaikai lavinasi muzikinius ir kalbinius gebėjimus, mokosi pajusti melodijos, eiliuotos kalbos skambesį ir grožį. </a:t>
            </a:r>
          </a:p>
          <a:p>
            <a:r>
              <a:rPr lang="lt-LT" sz="2400" dirty="0"/>
              <a:t>Mokomasi išskirti lietuvių kalbos frazes, žodžius, skiemenis.</a:t>
            </a:r>
          </a:p>
          <a:p>
            <a:r>
              <a:rPr lang="lt-LT" sz="2400" dirty="0"/>
              <a:t>Dainuodami vaikai praplečia savo kalbos galimybes, natūraliai įsisavina naujas kalbines struktūras.</a:t>
            </a:r>
          </a:p>
          <a:p>
            <a:r>
              <a:rPr lang="lt-LT" sz="2400" dirty="0"/>
              <a:t>Kalbėdami apie daineles, jų  turinį, siužetą, nuotaiką, vaikai gali aktyviai vartoti kalbą, nežinomus žodžius perteikti judesiais, mimika.</a:t>
            </a:r>
            <a:endParaRPr lang="en-US" sz="2400" dirty="0"/>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lt-LT" b="1" dirty="0"/>
              <a:t>Muzikinės veiklos: dainelės</a:t>
            </a:r>
            <a:endParaRPr lang="en-US" dirty="0"/>
          </a:p>
        </p:txBody>
      </p:sp>
      <p:sp>
        <p:nvSpPr>
          <p:cNvPr id="3" name="Content Placeholder 2"/>
          <p:cNvSpPr>
            <a:spLocks noGrp="1"/>
          </p:cNvSpPr>
          <p:nvPr>
            <p:ph idx="1"/>
          </p:nvPr>
        </p:nvSpPr>
        <p:spPr/>
        <p:txBody>
          <a:bodyPr>
            <a:normAutofit fontScale="85000" lnSpcReduction="20000"/>
          </a:bodyPr>
          <a:lstStyle/>
          <a:p>
            <a:pPr>
              <a:buNone/>
            </a:pPr>
            <a:r>
              <a:rPr lang="lt-LT" dirty="0"/>
              <a:t>  </a:t>
            </a:r>
            <a:r>
              <a:rPr lang="lt-LT" b="1" dirty="0"/>
              <a:t>Kaip organizuoti dainelės mokymąsi? </a:t>
            </a:r>
          </a:p>
          <a:p>
            <a:r>
              <a:rPr lang="lt-LT" sz="2400" dirty="0"/>
              <a:t>Dainelės testas padainuojamas, vaikams padedama išgirsti naujus, negirdėtus žodžius. Su dainelės tekstu supažindinama naudojant rankų, kūno judesius, vaizdinę medžiagą.</a:t>
            </a:r>
          </a:p>
          <a:p>
            <a:r>
              <a:rPr lang="lt-LT" sz="2400" dirty="0"/>
              <a:t>Ilgesnę dainelę siūloma pateikti išskaidytą posmais.</a:t>
            </a:r>
          </a:p>
          <a:p>
            <a:r>
              <a:rPr lang="lt-LT" sz="2400" dirty="0"/>
              <a:t>Aptariamas dainelės turinys, veikėjai, įvykių seka, nuotaika, pagrindinė mintis. </a:t>
            </a:r>
          </a:p>
          <a:p>
            <a:r>
              <a:rPr lang="lt-LT" sz="2400" dirty="0"/>
              <a:t>Vaikai dar kartą išklauso atliekamos dainelės. Aptariamas atlikimas: garsiai, tyliai, greitai, lėtai.</a:t>
            </a:r>
          </a:p>
          <a:p>
            <a:r>
              <a:rPr lang="lt-LT" sz="2400" dirty="0"/>
              <a:t>Siekiant padėti įsiminti dainelės melodinę liniją, pirmąjį kartą vaikai kviečiami dainelę dainuoti dalimis – atkartoti prasmines frazes.</a:t>
            </a:r>
          </a:p>
          <a:p>
            <a:r>
              <a:rPr lang="lt-LT" sz="2400" dirty="0"/>
              <a:t>Dainos įsiminimas palengvinamas atliekant judesius, pasitelkiant kūno garsus (plojimą, spragsėjimą).</a:t>
            </a:r>
          </a:p>
          <a:p>
            <a:r>
              <a:rPr lang="lt-LT" sz="2400" dirty="0"/>
              <a:t>Visos dainelės tekstas išmokstamas palaipsniui ją dainuojant tam tikrą laiką. Dažnai dainuojamų dainų tekstus vaikai išmoksta savaime, be didelių pastangų.</a:t>
            </a:r>
            <a:endParaRPr lang="en-US" sz="2400" dirty="0"/>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lt-LT" b="1" dirty="0"/>
              <a:t>Žaidimai: ,,Atmintis”</a:t>
            </a:r>
            <a:endParaRPr lang="en-US" b="1" dirty="0"/>
          </a:p>
        </p:txBody>
      </p:sp>
      <p:sp>
        <p:nvSpPr>
          <p:cNvPr id="3" name="Content Placeholder 2"/>
          <p:cNvSpPr>
            <a:spLocks noGrp="1"/>
          </p:cNvSpPr>
          <p:nvPr>
            <p:ph idx="1"/>
          </p:nvPr>
        </p:nvSpPr>
        <p:spPr/>
        <p:txBody>
          <a:bodyPr/>
          <a:lstStyle/>
          <a:p>
            <a:pPr>
              <a:buNone/>
            </a:pPr>
            <a:r>
              <a:rPr lang="lt-LT" b="1" dirty="0"/>
              <a:t>Kodėl verta žaisti kortelių žaidimą ,,Atmintis”?</a:t>
            </a:r>
          </a:p>
          <a:p>
            <a:r>
              <a:rPr lang="lt-LT" sz="2400" dirty="0"/>
              <a:t>Ugdomas pastabumas, dėmesingumas, lavinama atmintis.</a:t>
            </a:r>
          </a:p>
          <a:p>
            <a:r>
              <a:rPr lang="lt-LT" sz="2400" dirty="0"/>
              <a:t>Žaisdami vaikai turi galimybę ugdytis supratimo ir kalbėjimo gebėjimus; plėtoti ir įtvirtinti savo lietuvių kalbos žodyną. </a:t>
            </a:r>
          </a:p>
          <a:p>
            <a:r>
              <a:rPr lang="lt-LT" sz="2400" dirty="0"/>
              <a:t>Stiprina gebėjimą bendrauti ir bendradarbiauti, skatina džiaugtis savo ir kitų sėkme.</a:t>
            </a:r>
          </a:p>
          <a:p>
            <a:r>
              <a:rPr lang="lt-LT" sz="2400" dirty="0"/>
              <a:t>Mokomasi laikytis susitarimų, paisyti žaidimo taisyklių.</a:t>
            </a:r>
            <a:endParaRPr lang="en-US" sz="2400" dirty="0"/>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lt-LT" b="1" dirty="0"/>
              <a:t>Žaidimai: ,,Atmintis”</a:t>
            </a:r>
            <a:endParaRPr lang="en-US" dirty="0"/>
          </a:p>
        </p:txBody>
      </p:sp>
      <p:sp>
        <p:nvSpPr>
          <p:cNvPr id="3" name="Content Placeholder 2"/>
          <p:cNvSpPr>
            <a:spLocks noGrp="1"/>
          </p:cNvSpPr>
          <p:nvPr>
            <p:ph idx="1"/>
          </p:nvPr>
        </p:nvSpPr>
        <p:spPr/>
        <p:txBody>
          <a:bodyPr>
            <a:normAutofit fontScale="85000" lnSpcReduction="10000"/>
          </a:bodyPr>
          <a:lstStyle/>
          <a:p>
            <a:pPr>
              <a:buNone/>
            </a:pPr>
            <a:r>
              <a:rPr lang="lt-LT" b="1" dirty="0"/>
              <a:t>Kaip žaisti?</a:t>
            </a:r>
          </a:p>
          <a:p>
            <a:r>
              <a:rPr lang="lt-LT" sz="2400" dirty="0"/>
              <a:t>Žaidimas sudarytas iš mažiausiai 6 kortelių porų. Visos kortelės turi vienodą nugarėlę. </a:t>
            </a:r>
          </a:p>
          <a:p>
            <a:r>
              <a:rPr lang="lt-LT" sz="2400" dirty="0"/>
              <a:t>Žaidimo tikslas – surinkti kuo daugiau kortelių porų, todėl reikia įsidėmėti kortelių vietą.</a:t>
            </a:r>
          </a:p>
          <a:p>
            <a:r>
              <a:rPr lang="lt-LT" sz="2400" dirty="0"/>
              <a:t>Žaidėjai susėda ratu. Užverstos kortelės išdėliojamos rato viduryje. Pirmasis žaidėjas atverčia pasirinktą kortelę, kad visi įsidėmėtų jos vietą. Spėjama, kur yra kortelės antrininkė, atverčiama antra kortelė. </a:t>
            </a:r>
          </a:p>
          <a:p>
            <a:r>
              <a:rPr lang="lt-LT" sz="2400" dirty="0"/>
              <a:t>Jei abi kortelės sutampa, žaidėjas jas pasiima. Jei poros surasti nepavyko, abi kortelės užverčiamos ir padedamos į savo vietas. Toliau žaidžia kitas.</a:t>
            </a:r>
          </a:p>
          <a:p>
            <a:r>
              <a:rPr lang="lt-LT" sz="2400" dirty="0"/>
              <a:t>Žaidimo metu kortelės nemaišomos.</a:t>
            </a:r>
          </a:p>
          <a:p>
            <a:r>
              <a:rPr lang="lt-LT" sz="2400" dirty="0"/>
              <a:t>Žaidimas baigiasi, kai nelieka nė vienos kortelės. Laimi žaidėjas, surinkęs daugiausia kortelių.</a:t>
            </a:r>
            <a:endParaRPr lang="en-US" sz="2400"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B99151-C274-BC42-5046-8B74062D8CED}"/>
              </a:ext>
            </a:extLst>
          </p:cNvPr>
          <p:cNvSpPr>
            <a:spLocks noGrp="1"/>
          </p:cNvSpPr>
          <p:nvPr>
            <p:ph type="title"/>
          </p:nvPr>
        </p:nvSpPr>
        <p:spPr/>
        <p:txBody>
          <a:bodyPr>
            <a:normAutofit fontScale="90000"/>
          </a:bodyPr>
          <a:lstStyle/>
          <a:p>
            <a:r>
              <a:rPr lang="lt-LT" dirty="0"/>
              <a:t>Veiklų organizavimo nuostatos ir būdai</a:t>
            </a:r>
          </a:p>
        </p:txBody>
      </p:sp>
      <p:sp>
        <p:nvSpPr>
          <p:cNvPr id="3" name="Content Placeholder 2">
            <a:extLst>
              <a:ext uri="{FF2B5EF4-FFF2-40B4-BE49-F238E27FC236}">
                <a16:creationId xmlns:a16="http://schemas.microsoft.com/office/drawing/2014/main" id="{5DA82F29-3A68-BBDE-BD0F-9246D1FBEF5A}"/>
              </a:ext>
            </a:extLst>
          </p:cNvPr>
          <p:cNvSpPr>
            <a:spLocks noGrp="1"/>
          </p:cNvSpPr>
          <p:nvPr>
            <p:ph idx="1"/>
          </p:nvPr>
        </p:nvSpPr>
        <p:spPr/>
        <p:txBody>
          <a:bodyPr/>
          <a:lstStyle/>
          <a:p>
            <a:r>
              <a:rPr lang="lt-LT" dirty="0"/>
              <a:t>Sudominimas (intriga, nuotaika, empatiški ir sokratiškieji klausimai ar kt.).</a:t>
            </a:r>
          </a:p>
          <a:p>
            <a:r>
              <a:rPr lang="lt-LT" dirty="0"/>
              <a:t>5 pojūčių sužadinimas.</a:t>
            </a:r>
          </a:p>
          <a:p>
            <a:r>
              <a:rPr lang="lt-LT" dirty="0"/>
              <a:t>Kontekstas ir mokymosi patirtis.</a:t>
            </a:r>
          </a:p>
          <a:p>
            <a:r>
              <a:rPr lang="lt-LT" dirty="0"/>
              <a:t>Asmeninės savybės.</a:t>
            </a:r>
          </a:p>
          <a:p>
            <a:r>
              <a:rPr lang="lt-LT" dirty="0"/>
              <a:t>Pakantumas ir priėmimas.</a:t>
            </a:r>
          </a:p>
          <a:p>
            <a:r>
              <a:rPr lang="lt-LT" dirty="0"/>
              <a:t>?</a:t>
            </a:r>
          </a:p>
        </p:txBody>
      </p:sp>
    </p:spTree>
    <p:extLst>
      <p:ext uri="{BB962C8B-B14F-4D97-AF65-F5344CB8AC3E}">
        <p14:creationId xmlns:p14="http://schemas.microsoft.com/office/powerpoint/2010/main" val="193144835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lt-LT" b="1" dirty="0"/>
              <a:t>Žaidimai: ,,Atmintis”</a:t>
            </a:r>
            <a:endParaRPr lang="en-US" dirty="0"/>
          </a:p>
        </p:txBody>
      </p:sp>
      <p:sp>
        <p:nvSpPr>
          <p:cNvPr id="3" name="Content Placeholder 2"/>
          <p:cNvSpPr>
            <a:spLocks noGrp="1"/>
          </p:cNvSpPr>
          <p:nvPr>
            <p:ph idx="1"/>
          </p:nvPr>
        </p:nvSpPr>
        <p:spPr/>
        <p:txBody>
          <a:bodyPr>
            <a:normAutofit lnSpcReduction="10000"/>
          </a:bodyPr>
          <a:lstStyle/>
          <a:p>
            <a:pPr>
              <a:buNone/>
            </a:pPr>
            <a:r>
              <a:rPr lang="lt-LT" b="1" dirty="0"/>
              <a:t>  Kaip žaidžiant mokomasi kalbos? </a:t>
            </a:r>
          </a:p>
          <a:p>
            <a:r>
              <a:rPr lang="lt-LT" sz="2400" dirty="0"/>
              <a:t>Supratimo gebėjimai lavinami, kai žaidimo vadovas nuolat komentuoja žaidimo eigą, įvardija objektus, ragina toliau žaisti, džiaugiasi sėkme.</a:t>
            </a:r>
          </a:p>
          <a:p>
            <a:r>
              <a:rPr lang="lt-LT" sz="2400" dirty="0"/>
              <a:t>Žaidėjai įtvirtina žodyną, kai įvardija tai, kas nupiešta kortelėje. Kiekvienas žaidėjas, atvertęs kortelę, pasako, ką mato. Pedagogas padeda prisiminti reikiamą žodį.</a:t>
            </a:r>
          </a:p>
          <a:p>
            <a:r>
              <a:rPr lang="lt-LT" sz="2400" dirty="0"/>
              <a:t>Žaidėjai lavina kalbėjimo gebėjimus, jei žaidžiant nuolat kalbama – apie objektus, žaidimo eigą ir pan. </a:t>
            </a:r>
          </a:p>
          <a:p>
            <a:r>
              <a:rPr lang="lt-LT" sz="2400" dirty="0"/>
              <a:t>Patartina plėtoti kalbėjimo veiklą įvairiomis kryptimis: jei pavaizduoti gyvūnai, pamėgdžioti jų garsą, pasakyti, kuo gyvūnas minta ir pan. </a:t>
            </a:r>
            <a:endParaRPr lang="en-US" sz="2400" dirty="0"/>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lt-LT" b="1" dirty="0"/>
              <a:t>Žaidimai: ,,</a:t>
            </a:r>
            <a:r>
              <a:rPr lang="lt-LT" b="1" dirty="0" err="1"/>
              <a:t>Bingo</a:t>
            </a:r>
            <a:r>
              <a:rPr lang="lt-LT" b="1" dirty="0"/>
              <a:t>”</a:t>
            </a:r>
            <a:endParaRPr lang="en-US" dirty="0"/>
          </a:p>
        </p:txBody>
      </p:sp>
      <p:sp>
        <p:nvSpPr>
          <p:cNvPr id="3" name="Content Placeholder 2"/>
          <p:cNvSpPr>
            <a:spLocks noGrp="1"/>
          </p:cNvSpPr>
          <p:nvPr>
            <p:ph idx="1"/>
          </p:nvPr>
        </p:nvSpPr>
        <p:spPr/>
        <p:txBody>
          <a:bodyPr/>
          <a:lstStyle/>
          <a:p>
            <a:pPr>
              <a:buNone/>
            </a:pPr>
            <a:r>
              <a:rPr lang="lt-LT" dirty="0"/>
              <a:t>  </a:t>
            </a:r>
            <a:r>
              <a:rPr lang="lt-LT" b="1" dirty="0"/>
              <a:t>Kodėl verta žaisti ,,</a:t>
            </a:r>
            <a:r>
              <a:rPr lang="lt-LT" b="1" dirty="0" err="1"/>
              <a:t>Bingo</a:t>
            </a:r>
            <a:r>
              <a:rPr lang="lt-LT" b="1" dirty="0"/>
              <a:t>”?</a:t>
            </a:r>
          </a:p>
          <a:p>
            <a:r>
              <a:rPr lang="lt-LT" sz="2400" dirty="0"/>
              <a:t>Šis žaidimas ypač tinka vaikų motyvacijai žadinti – žaidimą siūloma žaisti taip, kad visi dalyviai pasiektų žaidimo tikslą, kiekvienas pasijustų laimėtoju ir sušuktų ,,</a:t>
            </a:r>
            <a:r>
              <a:rPr lang="lt-LT" sz="2400" dirty="0" err="1"/>
              <a:t>Bingo</a:t>
            </a:r>
            <a:r>
              <a:rPr lang="lt-LT" sz="2400" dirty="0"/>
              <a:t>!”</a:t>
            </a:r>
          </a:p>
          <a:p>
            <a:r>
              <a:rPr lang="lt-LT" sz="2400" dirty="0"/>
              <a:t>Mokantis kalbos itin tinka leksikai įtvirtinti.</a:t>
            </a:r>
          </a:p>
          <a:p>
            <a:r>
              <a:rPr lang="lt-LT" sz="2400" dirty="0"/>
              <a:t>Žaidimas ugdo pastabumą, dėmesingumą.</a:t>
            </a:r>
          </a:p>
          <a:p>
            <a:r>
              <a:rPr lang="lt-LT" sz="2400" dirty="0"/>
              <a:t>Vaikai mokosi  išgirsti instrukciją ir jos paisyti.</a:t>
            </a:r>
            <a:endParaRPr lang="en-US" sz="2400" dirty="0"/>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lt-LT" b="1" dirty="0"/>
              <a:t>Žaidimai: ,,</a:t>
            </a:r>
            <a:r>
              <a:rPr lang="lt-LT" b="1" dirty="0" err="1"/>
              <a:t>Bingo</a:t>
            </a:r>
            <a:r>
              <a:rPr lang="lt-LT" b="1" dirty="0"/>
              <a:t>”</a:t>
            </a:r>
            <a:endParaRPr lang="en-US" dirty="0"/>
          </a:p>
        </p:txBody>
      </p:sp>
      <p:sp>
        <p:nvSpPr>
          <p:cNvPr id="3" name="Content Placeholder 2"/>
          <p:cNvSpPr>
            <a:spLocks noGrp="1"/>
          </p:cNvSpPr>
          <p:nvPr>
            <p:ph idx="1"/>
          </p:nvPr>
        </p:nvSpPr>
        <p:spPr/>
        <p:txBody>
          <a:bodyPr>
            <a:normAutofit fontScale="85000" lnSpcReduction="10000"/>
          </a:bodyPr>
          <a:lstStyle/>
          <a:p>
            <a:pPr>
              <a:buNone/>
            </a:pPr>
            <a:r>
              <a:rPr lang="lt-LT" dirty="0"/>
              <a:t> </a:t>
            </a:r>
            <a:r>
              <a:rPr lang="lt-LT" b="1" dirty="0"/>
              <a:t>Kaip žaidžiamas ,,</a:t>
            </a:r>
            <a:r>
              <a:rPr lang="lt-LT" b="1" dirty="0" err="1"/>
              <a:t>Bingo</a:t>
            </a:r>
            <a:r>
              <a:rPr lang="lt-LT" b="1" dirty="0"/>
              <a:t>”?</a:t>
            </a:r>
          </a:p>
          <a:p>
            <a:r>
              <a:rPr lang="lt-LT" sz="2400" dirty="0"/>
              <a:t>Žaidimui naudojamos kortelės, kuriose yra paveikslėliai ar užrašai, išdėstyti lentelės forma. Paveikslėlius ar užrašus turi sieti bendra tema.</a:t>
            </a:r>
          </a:p>
          <a:p>
            <a:r>
              <a:rPr lang="lt-LT" sz="2400" dirty="0"/>
              <a:t>3-4 metų vaikams reikėtų žaisti ,,</a:t>
            </a:r>
            <a:r>
              <a:rPr lang="lt-LT" sz="2400" dirty="0" err="1"/>
              <a:t>Bingo</a:t>
            </a:r>
            <a:r>
              <a:rPr lang="lt-LT" sz="2400" dirty="0"/>
              <a:t>” su 6 paveikslėliais, vyresniems – su 9 paveikslėliais, mokantiems skaityti – su 9 užrašais.</a:t>
            </a:r>
          </a:p>
          <a:p>
            <a:r>
              <a:rPr lang="lt-LT" sz="2400" dirty="0"/>
              <a:t>Kiekviena kortelė šiek tiek skiriasi nuo kitų. Joje pavaizduoti / užrašyti ne visi žaidimo žodžiai.</a:t>
            </a:r>
          </a:p>
          <a:p>
            <a:r>
              <a:rPr lang="lt-LT" sz="2400" dirty="0"/>
              <a:t>Žaidimo vadovas turi savo paveikslėlių ar žodžių rinkinį ir po vieną iš lėto skelbia žaidėjams. Žaidėjai tikrina savo korteles. Radę paminėtą jį uždengia / užbraukia.</a:t>
            </a:r>
          </a:p>
          <a:p>
            <a:r>
              <a:rPr lang="lt-LT" sz="2400" dirty="0"/>
              <a:t>Žaidimo tikslas – užbraukti visus paveikslėlius / užrašus ir sušukti ,,</a:t>
            </a:r>
            <a:r>
              <a:rPr lang="lt-LT" sz="2400" dirty="0" err="1"/>
              <a:t>Bingo</a:t>
            </a:r>
            <a:r>
              <a:rPr lang="lt-LT" sz="2400" dirty="0"/>
              <a:t>!”</a:t>
            </a:r>
          </a:p>
          <a:p>
            <a:r>
              <a:rPr lang="lt-LT" sz="2400" dirty="0"/>
              <a:t>Žaidėjų skaičius neribojamas. Viena kortele galima dalytis ir poroje.</a:t>
            </a:r>
          </a:p>
          <a:p>
            <a:r>
              <a:rPr lang="lt-LT" sz="2400" dirty="0"/>
              <a:t>Vaikus supažindinant su žaidimus būtina įsitikinti, kad visi vaikai suprato žaidimo esmę ir taisykles.</a:t>
            </a:r>
            <a:endParaRPr lang="en-US" sz="2400" dirty="0"/>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lt-LT" b="1" dirty="0"/>
              <a:t>Stalo žaidimai</a:t>
            </a:r>
            <a:endParaRPr lang="en-US" b="1" dirty="0"/>
          </a:p>
        </p:txBody>
      </p:sp>
      <p:sp>
        <p:nvSpPr>
          <p:cNvPr id="3" name="Content Placeholder 2"/>
          <p:cNvSpPr>
            <a:spLocks noGrp="1"/>
          </p:cNvSpPr>
          <p:nvPr>
            <p:ph idx="1"/>
          </p:nvPr>
        </p:nvSpPr>
        <p:spPr/>
        <p:txBody>
          <a:bodyPr/>
          <a:lstStyle/>
          <a:p>
            <a:pPr>
              <a:buNone/>
            </a:pPr>
            <a:r>
              <a:rPr lang="lt-LT" dirty="0"/>
              <a:t> </a:t>
            </a:r>
            <a:r>
              <a:rPr lang="lt-LT" b="1" dirty="0"/>
              <a:t>Kaip stalo žaidimai padeda mokytis kalbos?</a:t>
            </a:r>
          </a:p>
          <a:p>
            <a:r>
              <a:rPr lang="lt-LT" sz="2400" dirty="0"/>
              <a:t>Žaidžiant stalo žaidimus sukuriama </a:t>
            </a:r>
            <a:r>
              <a:rPr lang="lt-LT" sz="2400" dirty="0" err="1"/>
              <a:t>bendruomeniška</a:t>
            </a:r>
            <a:r>
              <a:rPr lang="lt-LT" sz="2400" dirty="0"/>
              <a:t>, nuotaikinga mokymosi aplinka.</a:t>
            </a:r>
          </a:p>
          <a:p>
            <a:r>
              <a:rPr lang="lt-LT" sz="2400" dirty="0"/>
              <a:t>Ugdomas vaikų smalsumas, pastabumas, lavinama orientacija.</a:t>
            </a:r>
          </a:p>
          <a:p>
            <a:r>
              <a:rPr lang="lt-LT" sz="2400" dirty="0"/>
              <a:t>Vaikai mokosi suprasti vaizdinę ir kalbinę stalo žaidimo lentos informaciją, klausosi vadovo instrukcijų, kitų žaidėjų komentarų.</a:t>
            </a:r>
          </a:p>
          <a:p>
            <a:r>
              <a:rPr lang="lt-LT" sz="2400" dirty="0"/>
              <a:t>Įtvirtinamas žodynas, mokomasi taisyklingai tarti, aiškiai artikuliuoti.</a:t>
            </a:r>
          </a:p>
          <a:p>
            <a:r>
              <a:rPr lang="lt-LT" sz="2400" dirty="0"/>
              <a:t>Pavyzdžiui, ,,Valgoma – nevalgoma”.</a:t>
            </a:r>
            <a:endParaRPr lang="en-US" sz="2400" dirty="0"/>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lt-LT" b="1" dirty="0"/>
              <a:t>Judrieji žaidimai</a:t>
            </a:r>
            <a:endParaRPr lang="en-US" b="1" dirty="0"/>
          </a:p>
        </p:txBody>
      </p:sp>
      <p:sp>
        <p:nvSpPr>
          <p:cNvPr id="3" name="Content Placeholder 2"/>
          <p:cNvSpPr>
            <a:spLocks noGrp="1"/>
          </p:cNvSpPr>
          <p:nvPr>
            <p:ph idx="1"/>
          </p:nvPr>
        </p:nvSpPr>
        <p:spPr/>
        <p:txBody>
          <a:bodyPr/>
          <a:lstStyle/>
          <a:p>
            <a:pPr>
              <a:buNone/>
            </a:pPr>
            <a:r>
              <a:rPr lang="lt-LT" b="1" dirty="0"/>
              <a:t>    Kaip judrieji žaidimai padeda mokytis lietuvių kalbos?</a:t>
            </a:r>
          </a:p>
          <a:p>
            <a:r>
              <a:rPr lang="lt-LT" sz="2400" dirty="0"/>
              <a:t>Judrieji žaidimai padeda kurti linksmą mokymosi aplinką; žadina susidomėjimą; lavina vikrumą, orientaciją; ugdo pastabumą, dėmesingumą.</a:t>
            </a:r>
          </a:p>
          <a:p>
            <a:r>
              <a:rPr lang="lt-LT" sz="2400" dirty="0"/>
              <a:t>Vaikai stengiasi klausytis ir suprasti žaidimo taisykles ir komandas, judesiu, veiksmu parodyti kalbos supratimą.</a:t>
            </a:r>
          </a:p>
          <a:p>
            <a:r>
              <a:rPr lang="lt-LT" sz="2400" dirty="0"/>
              <a:t>Kai kuriuose judriuose žaidimuose vaikai skatinami kalbėti – klausti ar atsakyti į klausimus</a:t>
            </a:r>
          </a:p>
          <a:p>
            <a:r>
              <a:rPr lang="lt-LT" sz="2400" dirty="0"/>
              <a:t>Pavyzdžiui, ,,Visi skrenda aukštyn!”</a:t>
            </a:r>
            <a:endParaRPr lang="en-US" sz="2400" dirty="0"/>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lt-LT" b="1" dirty="0"/>
              <a:t>Judrieji žaidimai</a:t>
            </a:r>
            <a:endParaRPr lang="en-US" dirty="0"/>
          </a:p>
        </p:txBody>
      </p:sp>
      <p:sp>
        <p:nvSpPr>
          <p:cNvPr id="3" name="Content Placeholder 2"/>
          <p:cNvSpPr>
            <a:spLocks noGrp="1"/>
          </p:cNvSpPr>
          <p:nvPr>
            <p:ph idx="1"/>
          </p:nvPr>
        </p:nvSpPr>
        <p:spPr/>
        <p:txBody>
          <a:bodyPr>
            <a:normAutofit lnSpcReduction="10000"/>
          </a:bodyPr>
          <a:lstStyle/>
          <a:p>
            <a:pPr>
              <a:buNone/>
            </a:pPr>
            <a:r>
              <a:rPr lang="lt-LT" b="1" dirty="0"/>
              <a:t>Kas svarbu organizuojant judriuosius žaidimus</a:t>
            </a:r>
            <a:r>
              <a:rPr lang="lt-LT" dirty="0"/>
              <a:t>? </a:t>
            </a:r>
          </a:p>
          <a:p>
            <a:r>
              <a:rPr lang="lt-LT" dirty="0"/>
              <a:t>Svarbu įsitikinti, kad žaidimas atitinka vaikų amžiaus tarpsnį, yra įdomus, ne per sunkus.</a:t>
            </a:r>
          </a:p>
          <a:p>
            <a:r>
              <a:rPr lang="lt-LT" dirty="0"/>
              <a:t>Siūloma visiems aptarti žaidimo taisykles, numatyti galimas taisyklių pataisas.</a:t>
            </a:r>
          </a:p>
          <a:p>
            <a:r>
              <a:rPr lang="lt-LT" dirty="0"/>
              <a:t>Patartina apgalvoti, kaip bus žaidžiama – visi drauge ar grupelėmis, kaip bus formuojamos grupės.</a:t>
            </a:r>
          </a:p>
          <a:p>
            <a:r>
              <a:rPr lang="lt-LT" dirty="0"/>
              <a:t>Svarbu numatyti žaidimo erdvę, priemones.</a:t>
            </a:r>
            <a:endParaRPr lang="en-US" dirty="0"/>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lt-LT" b="1" dirty="0"/>
              <a:t>,,Paslapčių maišelis / dėžutė”</a:t>
            </a:r>
            <a:endParaRPr lang="en-US" b="1" dirty="0"/>
          </a:p>
        </p:txBody>
      </p:sp>
      <p:sp>
        <p:nvSpPr>
          <p:cNvPr id="3" name="Content Placeholder 2"/>
          <p:cNvSpPr>
            <a:spLocks noGrp="1"/>
          </p:cNvSpPr>
          <p:nvPr>
            <p:ph idx="1"/>
          </p:nvPr>
        </p:nvSpPr>
        <p:spPr/>
        <p:txBody>
          <a:bodyPr/>
          <a:lstStyle/>
          <a:p>
            <a:pPr indent="19050">
              <a:buNone/>
            </a:pPr>
            <a:r>
              <a:rPr lang="lt-LT" b="1" dirty="0"/>
              <a:t>Kaip ,,Paslapčių maišelis” padeda mokytis kalbos?</a:t>
            </a:r>
          </a:p>
          <a:p>
            <a:r>
              <a:rPr lang="lt-LT" sz="2400" dirty="0"/>
              <a:t>,,Paslapčių maišelis / dėžutė” žadina vaikų smalsumą, susidomėjimą, aktyvumą.</a:t>
            </a:r>
          </a:p>
          <a:p>
            <a:r>
              <a:rPr lang="lt-LT" sz="2400" dirty="0"/>
              <a:t>Į maišelį galima dėti įvairių daiktų, kurių pavadinimų norima išmokti. Daiktus galima grupuoti, apibūdinti, skirstyti, pasakyti, kaip jie naudojami, sukurti daiktų gyvenimo istoriją.</a:t>
            </a:r>
          </a:p>
          <a:p>
            <a:r>
              <a:rPr lang="lt-LT" sz="2400" dirty="0"/>
              <a:t>Suaktyvintas lytėjimo pojūtis padeda lengviau įsiminti ir atkurti žodžius.</a:t>
            </a:r>
            <a:endParaRPr lang="en-US" sz="2400" dirty="0"/>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lt-LT" b="1" dirty="0"/>
              <a:t>,,Paslapčių maišelis / dėžutė”</a:t>
            </a:r>
            <a:endParaRPr lang="en-US" dirty="0"/>
          </a:p>
        </p:txBody>
      </p:sp>
      <p:sp>
        <p:nvSpPr>
          <p:cNvPr id="3" name="Content Placeholder 2"/>
          <p:cNvSpPr>
            <a:spLocks noGrp="1"/>
          </p:cNvSpPr>
          <p:nvPr>
            <p:ph idx="1"/>
          </p:nvPr>
        </p:nvSpPr>
        <p:spPr/>
        <p:txBody>
          <a:bodyPr>
            <a:normAutofit fontScale="85000" lnSpcReduction="20000"/>
          </a:bodyPr>
          <a:lstStyle/>
          <a:p>
            <a:pPr>
              <a:buNone/>
            </a:pPr>
            <a:r>
              <a:rPr lang="lt-LT" b="1" dirty="0"/>
              <a:t>  Kaip organizuoti ugdomąsias veiklas?</a:t>
            </a:r>
          </a:p>
          <a:p>
            <a:r>
              <a:rPr lang="lt-LT" sz="2400" dirty="0"/>
              <a:t>Maišelis ar dėžutė gali būti naudojama įvairiais kalbos mokymosi etapais, siekiant įvairių tikslų.</a:t>
            </a:r>
          </a:p>
          <a:p>
            <a:r>
              <a:rPr lang="lt-LT" sz="2400" dirty="0"/>
              <a:t>Jei siekiama susipažinti su naujais žodžiais, žadinamas vaikų smalsumas, klausinėjama, spėliojama, ko bus mokomasi. </a:t>
            </a:r>
          </a:p>
          <a:p>
            <a:r>
              <a:rPr lang="lt-LT" sz="2400" dirty="0"/>
              <a:t>Kiekvienas vaikas maišelį skatinamas paliesti, apčiupinėti, paspėlioti, kas yra viduje. Paskui iš maišelio imama po vieną daiktą ir įvardijama, kas tai yra. Jei vaikai patys traukia daiktus, reikia paraginti juos pačius pasakyti daikto pavadinimą.</a:t>
            </a:r>
          </a:p>
          <a:p>
            <a:r>
              <a:rPr lang="lt-LT" sz="2400" dirty="0"/>
              <a:t>Naujam žodynui pristatyti pasitelkiami </a:t>
            </a:r>
            <a:r>
              <a:rPr lang="lt-LT" sz="2400" dirty="0" err="1"/>
              <a:t>temiškai</a:t>
            </a:r>
            <a:r>
              <a:rPr lang="lt-LT" sz="2400" dirty="0"/>
              <a:t> susiję daiktai.</a:t>
            </a:r>
          </a:p>
          <a:p>
            <a:r>
              <a:rPr lang="lt-LT" sz="2400" dirty="0"/>
              <a:t>Supažindinant su naujais žodžiais, galima iš karto iškratyti visą turinį. Vaikai skatinami pasakyti žinomus pavadinimus, vėliau padedami iš eilės įvardija visus daiktus. </a:t>
            </a:r>
          </a:p>
          <a:p>
            <a:r>
              <a:rPr lang="lt-LT" sz="2400" dirty="0"/>
              <a:t>Įtvirtinant žodyną vaikai skatinami grupuoti įvairių kategorijų daiktus.</a:t>
            </a:r>
          </a:p>
          <a:p>
            <a:r>
              <a:rPr lang="lt-LT" sz="2400" dirty="0"/>
              <a:t>Prie maišelio patartina nuolat grįžti – kartojant, įtvirtinant žodžius, frazes. </a:t>
            </a:r>
            <a:endParaRPr lang="en-US" sz="2400" dirty="0"/>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lt-LT" b="1" dirty="0"/>
              <a:t>Interaktyvios priemonės</a:t>
            </a:r>
            <a:endParaRPr lang="en-US" b="1" dirty="0"/>
          </a:p>
        </p:txBody>
      </p:sp>
      <p:sp>
        <p:nvSpPr>
          <p:cNvPr id="3" name="Content Placeholder 2"/>
          <p:cNvSpPr>
            <a:spLocks noGrp="1"/>
          </p:cNvSpPr>
          <p:nvPr>
            <p:ph idx="1"/>
          </p:nvPr>
        </p:nvSpPr>
        <p:spPr/>
        <p:txBody>
          <a:bodyPr>
            <a:normAutofit fontScale="85000" lnSpcReduction="10000"/>
          </a:bodyPr>
          <a:lstStyle/>
          <a:p>
            <a:pPr>
              <a:buNone/>
            </a:pPr>
            <a:r>
              <a:rPr lang="lt-LT" dirty="0"/>
              <a:t>   </a:t>
            </a:r>
            <a:r>
              <a:rPr lang="lt-LT" b="1" dirty="0"/>
              <a:t>Kaip interaktyvios priemonės padeda mokytis lietuvių kalbos?</a:t>
            </a:r>
          </a:p>
          <a:p>
            <a:r>
              <a:rPr lang="lt-LT" sz="2400" dirty="0"/>
              <a:t>Kompiuterinės priemonės tinka klausymo / supratimo gebėjimams lavinti. Vaikai turi galimybę girdėti, kaip kalba įvairūs personažai – realūs ir fantastiniai. Girdi skirtingus balsus, tembrus, kalbėjimo stilius.</a:t>
            </a:r>
          </a:p>
          <a:p>
            <a:r>
              <a:rPr lang="lt-LT" sz="2400" dirty="0"/>
              <a:t>Vaizdo medžiaga sukuria turtingą kontekstą, vaikams nesunku suprasti pasakojimo ar dialogo turinį ir kalbą, atpažinti žinomus žodžius ir suvokti kontekstinę naujų žodžių reikšmę.</a:t>
            </a:r>
          </a:p>
          <a:p>
            <a:r>
              <a:rPr lang="lt-LT" sz="2400" dirty="0"/>
              <a:t>Atlikdami interaktyvias veiklas vaikai parodo, kad suprato, kas sakoma. Gali atsakyti į personažų klausimus. </a:t>
            </a:r>
          </a:p>
          <a:p>
            <a:r>
              <a:rPr lang="lt-LT" sz="2400" dirty="0"/>
              <a:t>Kompiuterinės priemonės patrauklios tuo, kad vaikai nuolat gauna grįžtamąjį ryšį. Patiriama sėkmė vaiką nuteikia tolesniam kalbos mokymuisi.</a:t>
            </a:r>
          </a:p>
          <a:p>
            <a:r>
              <a:rPr lang="lt-LT" sz="2400" dirty="0"/>
              <a:t>Vaikai turi galimybę ugdytis įvairius kalbinius gebėjimus.</a:t>
            </a:r>
            <a:endParaRPr lang="en-US" sz="2400" dirty="0"/>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lt-LT" b="1" dirty="0"/>
              <a:t>Interaktyvios priemonės</a:t>
            </a:r>
            <a:endParaRPr lang="en-US" dirty="0"/>
          </a:p>
        </p:txBody>
      </p:sp>
      <p:sp>
        <p:nvSpPr>
          <p:cNvPr id="3" name="Content Placeholder 2"/>
          <p:cNvSpPr>
            <a:spLocks noGrp="1"/>
          </p:cNvSpPr>
          <p:nvPr>
            <p:ph idx="1"/>
          </p:nvPr>
        </p:nvSpPr>
        <p:spPr/>
        <p:txBody>
          <a:bodyPr/>
          <a:lstStyle/>
          <a:p>
            <a:pPr>
              <a:buNone/>
            </a:pPr>
            <a:r>
              <a:rPr lang="lt-LT" b="1" dirty="0"/>
              <a:t>Kaip pasirinkti interaktyvias priemones? </a:t>
            </a:r>
          </a:p>
          <a:p>
            <a:r>
              <a:rPr lang="lt-LT" sz="2400" dirty="0"/>
              <a:t>Interaktyvios priemonės yra labai skirtingos – kalbiniai-loginiai žaidimai, žodyno turtinimo pratimai, animuotos pasakos ir kt.</a:t>
            </a:r>
          </a:p>
          <a:p>
            <a:r>
              <a:rPr lang="lt-LT" sz="2400" dirty="0"/>
              <a:t>Renkantis konkrečią veiklą atsižvelgiama į veiklos sudėtingumą – užduotys turi atitikti vaikų amžiaus tarpsnio gebėjimus.</a:t>
            </a:r>
          </a:p>
          <a:p>
            <a:r>
              <a:rPr lang="lt-LT" sz="2400" dirty="0"/>
              <a:t>Svarbu rinktis tokią interaktyvią veiklą, kurioje nebūtų agresijos, lenktyniavimo.</a:t>
            </a:r>
          </a:p>
          <a:p>
            <a:r>
              <a:rPr lang="lt-LT" sz="2400" dirty="0"/>
              <a:t>Veiklų turinys turi būti konkretus, o judantys objektai pateikiami lėtai, be skubos, kad vaikai galėtų sukaupti dėmesį, nebūtų pernelyg stimuliuojami.</a:t>
            </a:r>
            <a:endParaRPr lang="en-US" sz="2400"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Pavadinimas 3">
            <a:extLst>
              <a:ext uri="{FF2B5EF4-FFF2-40B4-BE49-F238E27FC236}">
                <a16:creationId xmlns:a16="http://schemas.microsoft.com/office/drawing/2014/main" id="{E08DE85E-C839-610C-7C88-000BC4FEB52C}"/>
              </a:ext>
            </a:extLst>
          </p:cNvPr>
          <p:cNvSpPr>
            <a:spLocks noGrp="1"/>
          </p:cNvSpPr>
          <p:nvPr>
            <p:ph type="title"/>
          </p:nvPr>
        </p:nvSpPr>
        <p:spPr>
          <a:xfrm>
            <a:off x="552449" y="1016449"/>
            <a:ext cx="7886700" cy="359471"/>
          </a:xfrm>
        </p:spPr>
        <p:txBody>
          <a:bodyPr>
            <a:noAutofit/>
          </a:bodyPr>
          <a:lstStyle/>
          <a:p>
            <a:pPr algn="ctr"/>
            <a:r>
              <a:rPr lang="lt-LT" sz="3000" b="1" dirty="0"/>
              <a:t>Susipažįstame su valstybių simboliais</a:t>
            </a:r>
          </a:p>
        </p:txBody>
      </p:sp>
      <p:sp>
        <p:nvSpPr>
          <p:cNvPr id="5" name="Teksto vietos rezervavimo ženklas 4">
            <a:extLst>
              <a:ext uri="{FF2B5EF4-FFF2-40B4-BE49-F238E27FC236}">
                <a16:creationId xmlns:a16="http://schemas.microsoft.com/office/drawing/2014/main" id="{D757F8C8-8851-0BBB-9F34-06BD9DE3FBD8}"/>
              </a:ext>
            </a:extLst>
          </p:cNvPr>
          <p:cNvSpPr>
            <a:spLocks noGrp="1"/>
          </p:cNvSpPr>
          <p:nvPr>
            <p:ph type="body" idx="1"/>
          </p:nvPr>
        </p:nvSpPr>
        <p:spPr>
          <a:xfrm>
            <a:off x="627460" y="1685299"/>
            <a:ext cx="3868340" cy="332184"/>
          </a:xfrm>
        </p:spPr>
        <p:txBody>
          <a:bodyPr>
            <a:normAutofit fontScale="77500" lnSpcReduction="20000"/>
          </a:bodyPr>
          <a:lstStyle/>
          <a:p>
            <a:r>
              <a:rPr lang="lt-LT" dirty="0"/>
              <a:t>Lietuvos valstybės simboliai</a:t>
            </a:r>
          </a:p>
        </p:txBody>
      </p:sp>
      <p:pic>
        <p:nvPicPr>
          <p:cNvPr id="10" name="Turinio vietos rezervavimo ženklas 9">
            <a:extLst>
              <a:ext uri="{FF2B5EF4-FFF2-40B4-BE49-F238E27FC236}">
                <a16:creationId xmlns:a16="http://schemas.microsoft.com/office/drawing/2014/main" id="{4313FD36-D536-0321-044E-78D0025ABCB1}"/>
              </a:ext>
            </a:extLst>
          </p:cNvPr>
          <p:cNvPicPr>
            <a:picLocks noGrp="1" noChangeAspect="1"/>
          </p:cNvPicPr>
          <p:nvPr>
            <p:ph sz="half" idx="2"/>
          </p:nvPr>
        </p:nvPicPr>
        <p:blipFill>
          <a:blip r:embed="rId3"/>
          <a:stretch>
            <a:fillRect/>
          </a:stretch>
        </p:blipFill>
        <p:spPr>
          <a:xfrm>
            <a:off x="1485785" y="2103305"/>
            <a:ext cx="1171676" cy="1154530"/>
          </a:xfrm>
        </p:spPr>
      </p:pic>
      <p:sp>
        <p:nvSpPr>
          <p:cNvPr id="7" name="Teksto vietos rezervavimo ženklas 6">
            <a:extLst>
              <a:ext uri="{FF2B5EF4-FFF2-40B4-BE49-F238E27FC236}">
                <a16:creationId xmlns:a16="http://schemas.microsoft.com/office/drawing/2014/main" id="{46AFD5A4-EAC6-FAC2-3CE9-5053E153AED6}"/>
              </a:ext>
            </a:extLst>
          </p:cNvPr>
          <p:cNvSpPr>
            <a:spLocks noGrp="1"/>
          </p:cNvSpPr>
          <p:nvPr>
            <p:ph type="body" sz="quarter" idx="3"/>
          </p:nvPr>
        </p:nvSpPr>
        <p:spPr>
          <a:xfrm>
            <a:off x="5299644" y="1672871"/>
            <a:ext cx="3691119" cy="365522"/>
          </a:xfrm>
        </p:spPr>
        <p:txBody>
          <a:bodyPr>
            <a:normAutofit fontScale="77500" lnSpcReduction="20000"/>
          </a:bodyPr>
          <a:lstStyle/>
          <a:p>
            <a:r>
              <a:rPr lang="lt-LT" dirty="0"/>
              <a:t>Ukrainos valstybės simboliai</a:t>
            </a:r>
          </a:p>
        </p:txBody>
      </p:sp>
      <p:pic>
        <p:nvPicPr>
          <p:cNvPr id="16" name="Turinio vietos rezervavimo ženklas 15">
            <a:extLst>
              <a:ext uri="{FF2B5EF4-FFF2-40B4-BE49-F238E27FC236}">
                <a16:creationId xmlns:a16="http://schemas.microsoft.com/office/drawing/2014/main" id="{FF03ECDC-0363-8C98-CBF5-C28C5C2A94FD}"/>
              </a:ext>
            </a:extLst>
          </p:cNvPr>
          <p:cNvPicPr>
            <a:picLocks noGrp="1" noChangeAspect="1"/>
          </p:cNvPicPr>
          <p:nvPr>
            <p:ph sz="quarter" idx="4"/>
          </p:nvPr>
        </p:nvPicPr>
        <p:blipFill>
          <a:blip r:embed="rId4"/>
          <a:stretch>
            <a:fillRect/>
          </a:stretch>
        </p:blipFill>
        <p:spPr>
          <a:xfrm>
            <a:off x="6208138" y="2098786"/>
            <a:ext cx="836835" cy="1091660"/>
          </a:xfrm>
        </p:spPr>
      </p:pic>
      <p:pic>
        <p:nvPicPr>
          <p:cNvPr id="12" name="Paveikslėlis 11">
            <a:extLst>
              <a:ext uri="{FF2B5EF4-FFF2-40B4-BE49-F238E27FC236}">
                <a16:creationId xmlns:a16="http://schemas.microsoft.com/office/drawing/2014/main" id="{F044F318-C520-9F82-7D90-A32D12589855}"/>
              </a:ext>
            </a:extLst>
          </p:cNvPr>
          <p:cNvPicPr>
            <a:picLocks noChangeAspect="1"/>
          </p:cNvPicPr>
          <p:nvPr/>
        </p:nvPicPr>
        <p:blipFill>
          <a:blip r:embed="rId5"/>
          <a:stretch>
            <a:fillRect/>
          </a:stretch>
        </p:blipFill>
        <p:spPr>
          <a:xfrm>
            <a:off x="1282884" y="3257834"/>
            <a:ext cx="1577477" cy="1091660"/>
          </a:xfrm>
          <a:prstGeom prst="rect">
            <a:avLst/>
          </a:prstGeom>
        </p:spPr>
      </p:pic>
      <p:pic>
        <p:nvPicPr>
          <p:cNvPr id="14" name="Paveikslėlis 13">
            <a:extLst>
              <a:ext uri="{FF2B5EF4-FFF2-40B4-BE49-F238E27FC236}">
                <a16:creationId xmlns:a16="http://schemas.microsoft.com/office/drawing/2014/main" id="{1D4DE538-55F9-68EF-6ECF-801A04B5F11B}"/>
              </a:ext>
            </a:extLst>
          </p:cNvPr>
          <p:cNvPicPr>
            <a:picLocks noChangeAspect="1"/>
          </p:cNvPicPr>
          <p:nvPr/>
        </p:nvPicPr>
        <p:blipFill>
          <a:blip r:embed="rId6"/>
          <a:stretch>
            <a:fillRect/>
          </a:stretch>
        </p:blipFill>
        <p:spPr>
          <a:xfrm>
            <a:off x="1031403" y="4542516"/>
            <a:ext cx="1828958" cy="1188823"/>
          </a:xfrm>
          <a:prstGeom prst="rect">
            <a:avLst/>
          </a:prstGeom>
        </p:spPr>
      </p:pic>
      <p:pic>
        <p:nvPicPr>
          <p:cNvPr id="18" name="Paveikslėlis 17">
            <a:extLst>
              <a:ext uri="{FF2B5EF4-FFF2-40B4-BE49-F238E27FC236}">
                <a16:creationId xmlns:a16="http://schemas.microsoft.com/office/drawing/2014/main" id="{35BBB120-B490-EA75-AC6E-DE6D1EF92601}"/>
              </a:ext>
            </a:extLst>
          </p:cNvPr>
          <p:cNvPicPr>
            <a:picLocks noChangeAspect="1"/>
          </p:cNvPicPr>
          <p:nvPr/>
        </p:nvPicPr>
        <p:blipFill>
          <a:blip r:embed="rId7"/>
          <a:stretch>
            <a:fillRect/>
          </a:stretch>
        </p:blipFill>
        <p:spPr>
          <a:xfrm>
            <a:off x="5611555" y="3190445"/>
            <a:ext cx="2030001" cy="1427085"/>
          </a:xfrm>
          <a:prstGeom prst="rect">
            <a:avLst/>
          </a:prstGeom>
        </p:spPr>
      </p:pic>
      <p:pic>
        <p:nvPicPr>
          <p:cNvPr id="20" name="Paveikslėlis 19">
            <a:extLst>
              <a:ext uri="{FF2B5EF4-FFF2-40B4-BE49-F238E27FC236}">
                <a16:creationId xmlns:a16="http://schemas.microsoft.com/office/drawing/2014/main" id="{30742C4C-E8C7-D0EE-B81A-8B2BB3578591}"/>
              </a:ext>
            </a:extLst>
          </p:cNvPr>
          <p:cNvPicPr>
            <a:picLocks noChangeAspect="1"/>
          </p:cNvPicPr>
          <p:nvPr/>
        </p:nvPicPr>
        <p:blipFill>
          <a:blip r:embed="rId8"/>
          <a:stretch>
            <a:fillRect/>
          </a:stretch>
        </p:blipFill>
        <p:spPr>
          <a:xfrm>
            <a:off x="6060946" y="4582331"/>
            <a:ext cx="1968053" cy="1259220"/>
          </a:xfrm>
          <a:prstGeom prst="rect">
            <a:avLst/>
          </a:prstGeom>
        </p:spPr>
      </p:pic>
      <p:sp>
        <p:nvSpPr>
          <p:cNvPr id="22" name="TextBox 21">
            <a:extLst>
              <a:ext uri="{FF2B5EF4-FFF2-40B4-BE49-F238E27FC236}">
                <a16:creationId xmlns:a16="http://schemas.microsoft.com/office/drawing/2014/main" id="{7E0E2B0B-0C97-1CF1-CA3E-F90EA564A1B2}"/>
              </a:ext>
            </a:extLst>
          </p:cNvPr>
          <p:cNvSpPr txBox="1"/>
          <p:nvPr/>
        </p:nvSpPr>
        <p:spPr>
          <a:xfrm>
            <a:off x="4878988" y="5205082"/>
            <a:ext cx="957263" cy="300082"/>
          </a:xfrm>
          <a:prstGeom prst="rect">
            <a:avLst/>
          </a:prstGeom>
          <a:noFill/>
        </p:spPr>
        <p:txBody>
          <a:bodyPr wrap="square">
            <a:spAutoFit/>
          </a:bodyPr>
          <a:lstStyle/>
          <a:p>
            <a:r>
              <a:rPr lang="ru-RU" sz="1350" b="1" dirty="0"/>
              <a:t>прапор</a:t>
            </a:r>
            <a:endParaRPr lang="lt-LT" sz="1350" b="1" dirty="0"/>
          </a:p>
        </p:txBody>
      </p:sp>
      <p:sp>
        <p:nvSpPr>
          <p:cNvPr id="24" name="TextBox 23">
            <a:extLst>
              <a:ext uri="{FF2B5EF4-FFF2-40B4-BE49-F238E27FC236}">
                <a16:creationId xmlns:a16="http://schemas.microsoft.com/office/drawing/2014/main" id="{F7501280-B185-E8BB-0603-BC9E8F7FBD59}"/>
              </a:ext>
            </a:extLst>
          </p:cNvPr>
          <p:cNvSpPr txBox="1"/>
          <p:nvPr/>
        </p:nvSpPr>
        <p:spPr>
          <a:xfrm>
            <a:off x="3083055" y="5205082"/>
            <a:ext cx="957263" cy="300082"/>
          </a:xfrm>
          <a:prstGeom prst="rect">
            <a:avLst/>
          </a:prstGeom>
          <a:noFill/>
        </p:spPr>
        <p:txBody>
          <a:bodyPr wrap="square">
            <a:spAutoFit/>
          </a:bodyPr>
          <a:lstStyle/>
          <a:p>
            <a:r>
              <a:rPr lang="lt-LT" sz="1350" b="1" dirty="0"/>
              <a:t>vėliava</a:t>
            </a:r>
          </a:p>
        </p:txBody>
      </p:sp>
      <p:sp>
        <p:nvSpPr>
          <p:cNvPr id="25" name="TextBox 24">
            <a:extLst>
              <a:ext uri="{FF2B5EF4-FFF2-40B4-BE49-F238E27FC236}">
                <a16:creationId xmlns:a16="http://schemas.microsoft.com/office/drawing/2014/main" id="{C70291CF-516D-F522-AAC5-329DEAA0B714}"/>
              </a:ext>
            </a:extLst>
          </p:cNvPr>
          <p:cNvSpPr txBox="1"/>
          <p:nvPr/>
        </p:nvSpPr>
        <p:spPr>
          <a:xfrm>
            <a:off x="3083055" y="3626989"/>
            <a:ext cx="957263" cy="300082"/>
          </a:xfrm>
          <a:prstGeom prst="rect">
            <a:avLst/>
          </a:prstGeom>
          <a:noFill/>
        </p:spPr>
        <p:txBody>
          <a:bodyPr wrap="square">
            <a:spAutoFit/>
          </a:bodyPr>
          <a:lstStyle/>
          <a:p>
            <a:r>
              <a:rPr lang="lt-LT" sz="1350" b="1" dirty="0"/>
              <a:t>himn</a:t>
            </a:r>
            <a:r>
              <a:rPr lang="lt-LT" sz="1350" b="1" dirty="0">
                <a:solidFill>
                  <a:srgbClr val="00B050"/>
                </a:solidFill>
              </a:rPr>
              <a:t>as</a:t>
            </a:r>
          </a:p>
        </p:txBody>
      </p:sp>
      <p:sp>
        <p:nvSpPr>
          <p:cNvPr id="26" name="Rectangle 1">
            <a:extLst>
              <a:ext uri="{FF2B5EF4-FFF2-40B4-BE49-F238E27FC236}">
                <a16:creationId xmlns:a16="http://schemas.microsoft.com/office/drawing/2014/main" id="{C548009A-9009-6BF2-50D2-04B93BAB4DA4}"/>
              </a:ext>
            </a:extLst>
          </p:cNvPr>
          <p:cNvSpPr>
            <a:spLocks noChangeArrowheads="1"/>
          </p:cNvSpPr>
          <p:nvPr/>
        </p:nvSpPr>
        <p:spPr bwMode="auto">
          <a:xfrm>
            <a:off x="4878988" y="3653916"/>
            <a:ext cx="497265" cy="223144"/>
          </a:xfrm>
          <a:prstGeom prst="rect">
            <a:avLst/>
          </a:prstGeom>
          <a:solidFill>
            <a:srgbClr val="F8F9FA"/>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9522" rIns="0" bIns="-9522" numCol="1" anchor="ctr" anchorCtr="0" compatLnSpc="1">
            <a:prstTxWarp prst="textNoShape">
              <a:avLst/>
            </a:prstTxWarp>
            <a:spAutoFit/>
          </a:bodyPr>
          <a:lstStyle/>
          <a:p>
            <a:pPr defTabSz="685800" eaLnBrk="0" fontAlgn="base" hangingPunct="0">
              <a:spcBef>
                <a:spcPct val="0"/>
              </a:spcBef>
              <a:spcAft>
                <a:spcPct val="0"/>
              </a:spcAft>
            </a:pPr>
            <a:r>
              <a:rPr lang="uk-UA" altLang="lt-LT" sz="1575" b="1" dirty="0">
                <a:solidFill>
                  <a:srgbClr val="202124"/>
                </a:solidFill>
                <a:latin typeface="inherit"/>
              </a:rPr>
              <a:t>гімн</a:t>
            </a:r>
            <a:r>
              <a:rPr lang="uk-UA" altLang="lt-LT" sz="600" b="1" dirty="0"/>
              <a:t> </a:t>
            </a:r>
            <a:endParaRPr lang="uk-UA" altLang="lt-LT" sz="1350" b="1" dirty="0">
              <a:latin typeface="Arial" panose="020B0604020202020204" pitchFamily="34" charset="0"/>
            </a:endParaRPr>
          </a:p>
        </p:txBody>
      </p:sp>
      <p:sp>
        <p:nvSpPr>
          <p:cNvPr id="27" name="Rectangle 2">
            <a:extLst>
              <a:ext uri="{FF2B5EF4-FFF2-40B4-BE49-F238E27FC236}">
                <a16:creationId xmlns:a16="http://schemas.microsoft.com/office/drawing/2014/main" id="{50374744-E1E7-0F6B-0E12-16D5627871A3}"/>
              </a:ext>
            </a:extLst>
          </p:cNvPr>
          <p:cNvSpPr>
            <a:spLocks noChangeArrowheads="1"/>
          </p:cNvSpPr>
          <p:nvPr/>
        </p:nvSpPr>
        <p:spPr bwMode="auto">
          <a:xfrm>
            <a:off x="4828614" y="2568997"/>
            <a:ext cx="1171676" cy="223144"/>
          </a:xfrm>
          <a:prstGeom prst="rect">
            <a:avLst/>
          </a:prstGeom>
          <a:solidFill>
            <a:srgbClr val="F8F9FA"/>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9522" rIns="0" bIns="-9522" numCol="1" anchor="ctr" anchorCtr="0" compatLnSpc="1">
            <a:prstTxWarp prst="textNoShape">
              <a:avLst/>
            </a:prstTxWarp>
            <a:spAutoFit/>
          </a:bodyPr>
          <a:lstStyle/>
          <a:p>
            <a:pPr defTabSz="685800" eaLnBrk="0" fontAlgn="base" hangingPunct="0">
              <a:spcBef>
                <a:spcPct val="0"/>
              </a:spcBef>
              <a:spcAft>
                <a:spcPct val="0"/>
              </a:spcAft>
            </a:pPr>
            <a:r>
              <a:rPr lang="uk-UA" altLang="lt-LT" sz="1575" b="1" dirty="0">
                <a:solidFill>
                  <a:srgbClr val="202124"/>
                </a:solidFill>
                <a:latin typeface="inherit"/>
              </a:rPr>
              <a:t>герб</a:t>
            </a:r>
            <a:r>
              <a:rPr lang="uk-UA" altLang="lt-LT" sz="600" b="1" dirty="0"/>
              <a:t> </a:t>
            </a:r>
            <a:endParaRPr lang="uk-UA" altLang="lt-LT" sz="1350" b="1" dirty="0">
              <a:latin typeface="Arial" panose="020B0604020202020204" pitchFamily="34" charset="0"/>
            </a:endParaRPr>
          </a:p>
        </p:txBody>
      </p:sp>
      <p:sp>
        <p:nvSpPr>
          <p:cNvPr id="28" name="TextBox 27">
            <a:extLst>
              <a:ext uri="{FF2B5EF4-FFF2-40B4-BE49-F238E27FC236}">
                <a16:creationId xmlns:a16="http://schemas.microsoft.com/office/drawing/2014/main" id="{8DC4ECA6-D94C-4CF4-432E-A6A9B2A79A01}"/>
              </a:ext>
            </a:extLst>
          </p:cNvPr>
          <p:cNvSpPr txBox="1"/>
          <p:nvPr/>
        </p:nvSpPr>
        <p:spPr>
          <a:xfrm>
            <a:off x="3083055" y="2568997"/>
            <a:ext cx="957263" cy="300082"/>
          </a:xfrm>
          <a:prstGeom prst="rect">
            <a:avLst/>
          </a:prstGeom>
          <a:noFill/>
        </p:spPr>
        <p:txBody>
          <a:bodyPr wrap="square">
            <a:spAutoFit/>
          </a:bodyPr>
          <a:lstStyle/>
          <a:p>
            <a:r>
              <a:rPr lang="lt-LT" sz="1350" b="1" dirty="0"/>
              <a:t>herb</a:t>
            </a:r>
            <a:r>
              <a:rPr lang="lt-LT" sz="1350" b="1" dirty="0">
                <a:solidFill>
                  <a:srgbClr val="00B050"/>
                </a:solidFill>
              </a:rPr>
              <a:t>as</a:t>
            </a:r>
          </a:p>
        </p:txBody>
      </p:sp>
    </p:spTree>
    <p:extLst>
      <p:ext uri="{BB962C8B-B14F-4D97-AF65-F5344CB8AC3E}">
        <p14:creationId xmlns:p14="http://schemas.microsoft.com/office/powerpoint/2010/main" val="2816760577"/>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lt-LT" b="1" dirty="0"/>
              <a:t>Interaktyvios priemonės</a:t>
            </a:r>
            <a:endParaRPr lang="en-US" dirty="0"/>
          </a:p>
        </p:txBody>
      </p:sp>
      <p:sp>
        <p:nvSpPr>
          <p:cNvPr id="3" name="Content Placeholder 2"/>
          <p:cNvSpPr>
            <a:spLocks noGrp="1"/>
          </p:cNvSpPr>
          <p:nvPr>
            <p:ph idx="1"/>
          </p:nvPr>
        </p:nvSpPr>
        <p:spPr/>
        <p:txBody>
          <a:bodyPr>
            <a:normAutofit fontScale="92500" lnSpcReduction="20000"/>
          </a:bodyPr>
          <a:lstStyle/>
          <a:p>
            <a:pPr>
              <a:buNone/>
            </a:pPr>
            <a:r>
              <a:rPr lang="lt-LT" b="1" dirty="0"/>
              <a:t>  Kaip organizuoti ugdomąsias veiklas?</a:t>
            </a:r>
          </a:p>
          <a:p>
            <a:r>
              <a:rPr lang="lt-LT" sz="2400" dirty="0"/>
              <a:t>Atsižvelgiant į vaikų skaičių, turimas kompiuterines priemones, nusprendžiama, ar veikla bus atliekama individualiai, poroje ar su visa grupe.</a:t>
            </a:r>
          </a:p>
          <a:p>
            <a:r>
              <a:rPr lang="lt-LT" sz="2400" dirty="0"/>
              <a:t>Jei grupėje vienas kompiuteris, patartina pasiūlyti vaikams žaisti poromis ar trise. </a:t>
            </a:r>
          </a:p>
          <a:p>
            <a:r>
              <a:rPr lang="lt-LT" sz="2400" dirty="0"/>
              <a:t>Pasitelkus multimediją, žaidime gali dalyvauti visi vaikai. Svarbu, kad visi vaikai galėtų patogiai ir saugiai stebėti pristatomą turinį.</a:t>
            </a:r>
          </a:p>
          <a:p>
            <a:r>
              <a:rPr lang="lt-LT" sz="2400" dirty="0"/>
              <a:t>Numatyti laiką – veikla su kompiuteriu galėtų trukti 5–10 minučių.</a:t>
            </a:r>
          </a:p>
          <a:p>
            <a:r>
              <a:rPr lang="lt-LT" sz="2400" dirty="0"/>
              <a:t>Veikla pradeda susipažinus su tema. Vaikams paaiškinama, ką jie turės daryti. </a:t>
            </a:r>
          </a:p>
          <a:p>
            <a:r>
              <a:rPr lang="lt-LT" sz="2400" dirty="0"/>
              <a:t>Pirmą kartą reikėtų pademonstruoti, kaip atlikti užduotis. </a:t>
            </a:r>
          </a:p>
          <a:p>
            <a:r>
              <a:rPr lang="lt-LT" sz="2400" dirty="0"/>
              <a:t>Pavyzdžiui, </a:t>
            </a:r>
            <a:r>
              <a:rPr lang="lt-LT" sz="2400" i="1" dirty="0">
                <a:hlinkClick r:id="rId2"/>
              </a:rPr>
              <a:t>https://learningapps.org/</a:t>
            </a:r>
            <a:r>
              <a:rPr lang="lt-LT" sz="2400" i="1" dirty="0"/>
              <a:t> ar kt.</a:t>
            </a:r>
          </a:p>
          <a:p>
            <a:endParaRPr lang="en-US" sz="2400" dirty="0"/>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D5DF62-F4B6-9EB1-51BF-9B72D5E049FA}"/>
              </a:ext>
            </a:extLst>
          </p:cNvPr>
          <p:cNvSpPr>
            <a:spLocks noGrp="1"/>
          </p:cNvSpPr>
          <p:nvPr>
            <p:ph type="title"/>
          </p:nvPr>
        </p:nvSpPr>
        <p:spPr/>
        <p:txBody>
          <a:bodyPr>
            <a:normAutofit fontScale="90000"/>
          </a:bodyPr>
          <a:lstStyle/>
          <a:p>
            <a:r>
              <a:rPr lang="lt-LT" dirty="0"/>
              <a:t>Kalbos mokymasis – tai kelias, žaismė, bendravimas, patirtis.</a:t>
            </a:r>
          </a:p>
        </p:txBody>
      </p:sp>
      <p:pic>
        <p:nvPicPr>
          <p:cNvPr id="5" name="Content Placeholder 4">
            <a:extLst>
              <a:ext uri="{FF2B5EF4-FFF2-40B4-BE49-F238E27FC236}">
                <a16:creationId xmlns:a16="http://schemas.microsoft.com/office/drawing/2014/main" id="{A1BEB6DA-A5DD-D04D-C0DB-FE7697012A78}"/>
              </a:ext>
            </a:extLst>
          </p:cNvPr>
          <p:cNvPicPr>
            <a:picLocks noGrp="1" noChangeAspect="1"/>
          </p:cNvPicPr>
          <p:nvPr>
            <p:ph idx="1"/>
          </p:nvPr>
        </p:nvPicPr>
        <p:blipFill>
          <a:blip r:embed="rId2"/>
          <a:stretch>
            <a:fillRect/>
          </a:stretch>
        </p:blipFill>
        <p:spPr>
          <a:xfrm>
            <a:off x="597742" y="1600200"/>
            <a:ext cx="7948515" cy="4525963"/>
          </a:xfrm>
        </p:spPr>
      </p:pic>
      <p:sp>
        <p:nvSpPr>
          <p:cNvPr id="7" name="TextBox 6">
            <a:extLst>
              <a:ext uri="{FF2B5EF4-FFF2-40B4-BE49-F238E27FC236}">
                <a16:creationId xmlns:a16="http://schemas.microsoft.com/office/drawing/2014/main" id="{B2661205-DDC4-C754-240D-36F1904EA9EF}"/>
              </a:ext>
            </a:extLst>
          </p:cNvPr>
          <p:cNvSpPr txBox="1"/>
          <p:nvPr/>
        </p:nvSpPr>
        <p:spPr>
          <a:xfrm>
            <a:off x="4355976" y="6398696"/>
            <a:ext cx="4572000" cy="369332"/>
          </a:xfrm>
          <a:prstGeom prst="rect">
            <a:avLst/>
          </a:prstGeom>
          <a:noFill/>
        </p:spPr>
        <p:txBody>
          <a:bodyPr wrap="square">
            <a:spAutoFit/>
          </a:bodyPr>
          <a:lstStyle/>
          <a:p>
            <a:r>
              <a:rPr lang="lt-LT" dirty="0"/>
              <a:t>Žygimanto Gedvilos / BNS nuotr. </a:t>
            </a:r>
          </a:p>
        </p:txBody>
      </p:sp>
    </p:spTree>
    <p:extLst>
      <p:ext uri="{BB962C8B-B14F-4D97-AF65-F5344CB8AC3E}">
        <p14:creationId xmlns:p14="http://schemas.microsoft.com/office/powerpoint/2010/main" val="172911804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avadinimas 1">
            <a:extLst>
              <a:ext uri="{FF2B5EF4-FFF2-40B4-BE49-F238E27FC236}">
                <a16:creationId xmlns:a16="http://schemas.microsoft.com/office/drawing/2014/main" id="{3EAE77CE-9949-0988-7C22-278D97875C11}"/>
              </a:ext>
            </a:extLst>
          </p:cNvPr>
          <p:cNvSpPr>
            <a:spLocks noGrp="1"/>
          </p:cNvSpPr>
          <p:nvPr>
            <p:ph type="title"/>
          </p:nvPr>
        </p:nvSpPr>
        <p:spPr>
          <a:xfrm>
            <a:off x="198049" y="439201"/>
            <a:ext cx="8665368" cy="973575"/>
          </a:xfrm>
        </p:spPr>
        <p:txBody>
          <a:bodyPr>
            <a:normAutofit fontScale="90000"/>
          </a:bodyPr>
          <a:lstStyle/>
          <a:p>
            <a:r>
              <a:rPr lang="lt-LT" b="1" dirty="0"/>
              <a:t>Iliustravimas: nuo veiklos prie raiškos</a:t>
            </a:r>
          </a:p>
        </p:txBody>
      </p:sp>
      <p:pic>
        <p:nvPicPr>
          <p:cNvPr id="7" name="Paveikslėlis 6">
            <a:extLst>
              <a:ext uri="{FF2B5EF4-FFF2-40B4-BE49-F238E27FC236}">
                <a16:creationId xmlns:a16="http://schemas.microsoft.com/office/drawing/2014/main" id="{C4F263BE-3F44-18DE-3728-449E87C2F11B}"/>
              </a:ext>
            </a:extLst>
          </p:cNvPr>
          <p:cNvPicPr>
            <a:picLocks noChangeAspect="1"/>
          </p:cNvPicPr>
          <p:nvPr/>
        </p:nvPicPr>
        <p:blipFill>
          <a:blip r:embed="rId2"/>
          <a:stretch>
            <a:fillRect/>
          </a:stretch>
        </p:blipFill>
        <p:spPr>
          <a:xfrm>
            <a:off x="1586806" y="3764283"/>
            <a:ext cx="2872230" cy="2141761"/>
          </a:xfrm>
          <a:prstGeom prst="rect">
            <a:avLst/>
          </a:prstGeom>
        </p:spPr>
      </p:pic>
      <p:pic>
        <p:nvPicPr>
          <p:cNvPr id="9" name="Paveikslėlis 8">
            <a:extLst>
              <a:ext uri="{FF2B5EF4-FFF2-40B4-BE49-F238E27FC236}">
                <a16:creationId xmlns:a16="http://schemas.microsoft.com/office/drawing/2014/main" id="{68402ACF-822A-F838-4476-28BBB6B40A3F}"/>
              </a:ext>
            </a:extLst>
          </p:cNvPr>
          <p:cNvPicPr>
            <a:picLocks noChangeAspect="1"/>
          </p:cNvPicPr>
          <p:nvPr/>
        </p:nvPicPr>
        <p:blipFill>
          <a:blip r:embed="rId3"/>
          <a:stretch>
            <a:fillRect/>
          </a:stretch>
        </p:blipFill>
        <p:spPr>
          <a:xfrm>
            <a:off x="314326" y="1958803"/>
            <a:ext cx="2746286" cy="1805480"/>
          </a:xfrm>
          <a:prstGeom prst="rect">
            <a:avLst/>
          </a:prstGeom>
        </p:spPr>
      </p:pic>
      <p:pic>
        <p:nvPicPr>
          <p:cNvPr id="11" name="Paveikslėlis 10">
            <a:extLst>
              <a:ext uri="{FF2B5EF4-FFF2-40B4-BE49-F238E27FC236}">
                <a16:creationId xmlns:a16="http://schemas.microsoft.com/office/drawing/2014/main" id="{A124D14F-4889-FFDA-E8D1-D126990FAE26}"/>
              </a:ext>
            </a:extLst>
          </p:cNvPr>
          <p:cNvPicPr>
            <a:picLocks noChangeAspect="1"/>
          </p:cNvPicPr>
          <p:nvPr/>
        </p:nvPicPr>
        <p:blipFill>
          <a:blip r:embed="rId4">
            <a:extLst>
              <a:ext uri="{BEBA8EAE-BF5A-486C-A8C5-ECC9F3942E4B}">
                <a14:imgProps xmlns:a14="http://schemas.microsoft.com/office/drawing/2010/main">
                  <a14:imgLayer r:embed="rId5">
                    <a14:imgEffect>
                      <a14:sharpenSoften amount="42000"/>
                    </a14:imgEffect>
                    <a14:imgEffect>
                      <a14:colorTemperature colorTemp="6809"/>
                    </a14:imgEffect>
                    <a14:imgEffect>
                      <a14:saturation sat="185000"/>
                    </a14:imgEffect>
                    <a14:imgEffect>
                      <a14:brightnessContrast contrast="29000"/>
                    </a14:imgEffect>
                  </a14:imgLayer>
                </a14:imgProps>
              </a:ext>
            </a:extLst>
          </a:blip>
          <a:stretch>
            <a:fillRect/>
          </a:stretch>
        </p:blipFill>
        <p:spPr>
          <a:xfrm>
            <a:off x="6149610" y="3224282"/>
            <a:ext cx="2746286" cy="2627426"/>
          </a:xfrm>
          <a:prstGeom prst="rect">
            <a:avLst/>
          </a:prstGeom>
        </p:spPr>
      </p:pic>
      <p:pic>
        <p:nvPicPr>
          <p:cNvPr id="15" name="Paveikslėlis 14">
            <a:extLst>
              <a:ext uri="{FF2B5EF4-FFF2-40B4-BE49-F238E27FC236}">
                <a16:creationId xmlns:a16="http://schemas.microsoft.com/office/drawing/2014/main" id="{0D4F3041-EA5B-5C42-5DB3-D5C25D12C1D9}"/>
              </a:ext>
            </a:extLst>
          </p:cNvPr>
          <p:cNvPicPr>
            <a:picLocks noChangeAspect="1"/>
          </p:cNvPicPr>
          <p:nvPr/>
        </p:nvPicPr>
        <p:blipFill>
          <a:blip r:embed="rId6"/>
          <a:stretch>
            <a:fillRect/>
          </a:stretch>
        </p:blipFill>
        <p:spPr>
          <a:xfrm>
            <a:off x="3503309" y="1955549"/>
            <a:ext cx="2872231" cy="1863069"/>
          </a:xfrm>
          <a:prstGeom prst="rect">
            <a:avLst/>
          </a:prstGeom>
        </p:spPr>
      </p:pic>
    </p:spTree>
    <p:extLst>
      <p:ext uri="{BB962C8B-B14F-4D97-AF65-F5344CB8AC3E}">
        <p14:creationId xmlns:p14="http://schemas.microsoft.com/office/powerpoint/2010/main" val="355314692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r>
              <a:rPr lang="lt-LT" b="1" dirty="0"/>
              <a:t>Veiklos su garso ir vaizdo įrašais</a:t>
            </a:r>
            <a:br>
              <a:rPr lang="en-US" b="1" dirty="0"/>
            </a:br>
            <a:endParaRPr lang="en-US" dirty="0"/>
          </a:p>
        </p:txBody>
      </p:sp>
      <p:sp>
        <p:nvSpPr>
          <p:cNvPr id="3" name="Content Placeholder 2"/>
          <p:cNvSpPr>
            <a:spLocks noGrp="1"/>
          </p:cNvSpPr>
          <p:nvPr>
            <p:ph type="subTitle" idx="1"/>
          </p:nvPr>
        </p:nvSpPr>
        <p:spPr/>
        <p:txBody>
          <a:bodyPr/>
          <a:lstStyle/>
          <a:p>
            <a:endParaRPr lang="en-US" dirty="0"/>
          </a:p>
        </p:txBody>
      </p:sp>
      <p:pic>
        <p:nvPicPr>
          <p:cNvPr id="6" name="Content Placeholder 3" descr="ziuri.jpg"/>
          <p:cNvPicPr>
            <a:picLocks noGrp="1" noChangeAspect="1"/>
          </p:cNvPicPr>
          <p:nvPr>
            <p:ph idx="1"/>
          </p:nvPr>
        </p:nvPicPr>
        <p:blipFill>
          <a:blip r:embed="rId2"/>
          <a:stretch>
            <a:fillRect/>
          </a:stretch>
        </p:blipFill>
        <p:spPr>
          <a:xfrm>
            <a:off x="2143108" y="3357562"/>
            <a:ext cx="4357718" cy="3164730"/>
          </a:xfrm>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lt-LT" b="1" dirty="0"/>
              <a:t>Animaciniai filmukai</a:t>
            </a:r>
            <a:endParaRPr lang="en-US" b="1" dirty="0"/>
          </a:p>
        </p:txBody>
      </p:sp>
      <p:sp>
        <p:nvSpPr>
          <p:cNvPr id="3" name="Content Placeholder 2"/>
          <p:cNvSpPr>
            <a:spLocks noGrp="1"/>
          </p:cNvSpPr>
          <p:nvPr>
            <p:ph idx="1"/>
          </p:nvPr>
        </p:nvSpPr>
        <p:spPr/>
        <p:txBody>
          <a:bodyPr>
            <a:normAutofit lnSpcReduction="10000"/>
          </a:bodyPr>
          <a:lstStyle/>
          <a:p>
            <a:pPr>
              <a:buNone/>
            </a:pPr>
            <a:r>
              <a:rPr lang="lt-LT" b="1" dirty="0"/>
              <a:t>	Kodėl verta žiūrėti animacinius filmukus?</a:t>
            </a:r>
          </a:p>
          <a:p>
            <a:r>
              <a:rPr lang="lt-LT" sz="2400" dirty="0"/>
              <a:t>Galimybė išgirsti, kaip kalba įvairūs žmonės ir pasakų personažai.</a:t>
            </a:r>
          </a:p>
          <a:p>
            <a:r>
              <a:rPr lang="lt-LT" sz="2400" dirty="0"/>
              <a:t>Vaizdo medžiaga padeda suprasti pasakojimo turinį ir kalbą, atpažinti žinomus, iš konteksto suprasti nežinomus žodžius.</a:t>
            </a:r>
          </a:p>
          <a:p>
            <a:r>
              <a:rPr lang="lt-LT" sz="2400" dirty="0"/>
              <a:t>Ugdomi klausymo ir supratimo gebėjimai. Kalba girdima natūraliuose kalbos vartojimo kontekstuose.  Tvirtinamas ir plečiamas žodynas.</a:t>
            </a:r>
          </a:p>
          <a:p>
            <a:r>
              <a:rPr lang="lt-LT" sz="2400" dirty="0"/>
              <a:t>Kalbėjimo gebėjimai plėtojami aptariant įvykius, veikėjus, emocijas, veiksmo vietą, laiką ir pan.</a:t>
            </a:r>
          </a:p>
          <a:p>
            <a:r>
              <a:rPr lang="lt-LT" sz="2400" dirty="0"/>
              <a:t>Skatinama samprotauti, nusakyti pagrindinę mintį.</a:t>
            </a:r>
          </a:p>
          <a:p>
            <a:endParaRPr lang="en-US" dirty="0"/>
          </a:p>
        </p:txBody>
      </p:sp>
      <p:pic>
        <p:nvPicPr>
          <p:cNvPr id="4" name="Content Placeholder 3" descr="ziuri.jpg"/>
          <p:cNvPicPr>
            <a:picLocks noChangeAspect="1"/>
          </p:cNvPicPr>
          <p:nvPr/>
        </p:nvPicPr>
        <p:blipFill>
          <a:blip r:embed="rId2"/>
          <a:stretch>
            <a:fillRect/>
          </a:stretch>
        </p:blipFill>
        <p:spPr>
          <a:xfrm>
            <a:off x="7215206" y="285728"/>
            <a:ext cx="1603427" cy="1164466"/>
          </a:xfrm>
          <a:prstGeom prst="rect">
            <a:avLst/>
          </a:prstGeom>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lt-LT" b="1" dirty="0"/>
              <a:t>Animaciniai filmukai</a:t>
            </a:r>
            <a:endParaRPr lang="en-US" dirty="0"/>
          </a:p>
        </p:txBody>
      </p:sp>
      <p:sp>
        <p:nvSpPr>
          <p:cNvPr id="3" name="Content Placeholder 2"/>
          <p:cNvSpPr>
            <a:spLocks noGrp="1"/>
          </p:cNvSpPr>
          <p:nvPr>
            <p:ph idx="1"/>
          </p:nvPr>
        </p:nvSpPr>
        <p:spPr/>
        <p:txBody>
          <a:bodyPr>
            <a:normAutofit lnSpcReduction="10000"/>
          </a:bodyPr>
          <a:lstStyle/>
          <a:p>
            <a:pPr>
              <a:buNone/>
            </a:pPr>
            <a:r>
              <a:rPr lang="en-US" b="1" dirty="0" err="1"/>
              <a:t>Kaip</a:t>
            </a:r>
            <a:r>
              <a:rPr lang="en-US" b="1" dirty="0"/>
              <a:t> </a:t>
            </a:r>
            <a:r>
              <a:rPr lang="en-US" b="1" dirty="0" err="1"/>
              <a:t>organizuoti</a:t>
            </a:r>
            <a:r>
              <a:rPr lang="en-US" b="1" dirty="0"/>
              <a:t> </a:t>
            </a:r>
            <a:r>
              <a:rPr lang="en-US" b="1" dirty="0" err="1"/>
              <a:t>animacinio</a:t>
            </a:r>
            <a:r>
              <a:rPr lang="en-US" b="1" dirty="0"/>
              <a:t> </a:t>
            </a:r>
            <a:r>
              <a:rPr lang="en-US" b="1" dirty="0" err="1"/>
              <a:t>filmuko</a:t>
            </a:r>
            <a:r>
              <a:rPr lang="en-US" b="1" dirty="0"/>
              <a:t> per</a:t>
            </a:r>
            <a:r>
              <a:rPr lang="lt-LT" b="1" dirty="0"/>
              <a:t>žiūrą?</a:t>
            </a:r>
          </a:p>
          <a:p>
            <a:r>
              <a:rPr lang="lt-LT" sz="2400" dirty="0"/>
              <a:t>Prieš žiūrint filmuką, aptariamas pavadinimas, pasiteiraujama, ko vaikai tikisi iš filmuko.</a:t>
            </a:r>
          </a:p>
          <a:p>
            <a:r>
              <a:rPr lang="lt-LT" sz="2400" dirty="0"/>
              <a:t>Pirmąjį kartą žiūrimas be pertraukos. </a:t>
            </a:r>
          </a:p>
          <a:p>
            <a:r>
              <a:rPr lang="lt-LT" sz="2400" dirty="0"/>
              <a:t>Pasižiūrėjus pirmą kartą, vaikams pateikiama klausimų, aptariama, kas patiko, apibūdinami veikėjai. </a:t>
            </a:r>
          </a:p>
          <a:p>
            <a:r>
              <a:rPr lang="lt-LT" sz="2400" dirty="0"/>
              <a:t>Per antrąją ar vėlesnes peržiūras filmas sustabdomas tose vietose, kurios aktualios turinio ar kalbine verte, aptariamos konkrečios situacijos, komentuojama, pakartojamos veikėjų frazės.</a:t>
            </a:r>
          </a:p>
          <a:p>
            <a:r>
              <a:rPr lang="lt-LT" sz="2400" dirty="0"/>
              <a:t>Žiūrint kelis kartus, galima išjungti garsą ir paprašyti vaikų, kad jie ,,įgarsintų” veikėjus ar pasakotoją. </a:t>
            </a:r>
            <a:endParaRPr lang="en-US" sz="2400" dirty="0"/>
          </a:p>
        </p:txBody>
      </p:sp>
      <p:pic>
        <p:nvPicPr>
          <p:cNvPr id="4" name="Content Placeholder 3" descr="ziuri.jpg"/>
          <p:cNvPicPr>
            <a:picLocks noChangeAspect="1"/>
          </p:cNvPicPr>
          <p:nvPr/>
        </p:nvPicPr>
        <p:blipFill>
          <a:blip r:embed="rId2"/>
          <a:stretch>
            <a:fillRect/>
          </a:stretch>
        </p:blipFill>
        <p:spPr>
          <a:xfrm>
            <a:off x="7215206" y="285728"/>
            <a:ext cx="1603427" cy="1164466"/>
          </a:xfrm>
          <a:prstGeom prst="rect">
            <a:avLst/>
          </a:prstGeom>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lt-LT" b="1" dirty="0"/>
              <a:t>Animaciniai filmukai</a:t>
            </a:r>
            <a:endParaRPr lang="en-US" dirty="0"/>
          </a:p>
        </p:txBody>
      </p:sp>
      <p:sp>
        <p:nvSpPr>
          <p:cNvPr id="3" name="Content Placeholder 2"/>
          <p:cNvSpPr>
            <a:spLocks noGrp="1"/>
          </p:cNvSpPr>
          <p:nvPr>
            <p:ph idx="1"/>
          </p:nvPr>
        </p:nvSpPr>
        <p:spPr/>
        <p:txBody>
          <a:bodyPr/>
          <a:lstStyle/>
          <a:p>
            <a:r>
              <a:rPr lang="lt-LT" dirty="0"/>
              <a:t>Filmukas turi atitikti amžiaus tarpsnio suvokimo gebėjimus.</a:t>
            </a:r>
          </a:p>
          <a:p>
            <a:r>
              <a:rPr lang="lt-LT" dirty="0"/>
              <a:t>3-4 metų vaikams rekomenduojami iki 10 min. trukmės žinomo siužeto filmukai. Prasminga pateikti pasakų ekranizacijų.</a:t>
            </a:r>
          </a:p>
          <a:p>
            <a:r>
              <a:rPr lang="lt-LT" dirty="0"/>
              <a:t>5-7 metų vaikams siūloma stebėti ilgesnės trukmės, mažiau žinomus filmukus.</a:t>
            </a:r>
          </a:p>
          <a:p>
            <a:r>
              <a:rPr lang="lt-LT" dirty="0"/>
              <a:t>Svarbi vaizdo ir garso kokybė.</a:t>
            </a:r>
            <a:endParaRPr lang="en-US" dirty="0"/>
          </a:p>
        </p:txBody>
      </p:sp>
      <p:pic>
        <p:nvPicPr>
          <p:cNvPr id="4" name="Content Placeholder 3" descr="ziuri.jpg"/>
          <p:cNvPicPr>
            <a:picLocks noChangeAspect="1"/>
          </p:cNvPicPr>
          <p:nvPr/>
        </p:nvPicPr>
        <p:blipFill>
          <a:blip r:embed="rId2"/>
          <a:stretch>
            <a:fillRect/>
          </a:stretch>
        </p:blipFill>
        <p:spPr>
          <a:xfrm>
            <a:off x="7215206" y="285728"/>
            <a:ext cx="1603427" cy="1164466"/>
          </a:xfrm>
          <a:prstGeom prst="rect">
            <a:avLst/>
          </a:prstGeom>
        </p:spPr>
      </p:pic>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306</TotalTime>
  <Words>2964</Words>
  <Application>Microsoft Office PowerPoint</Application>
  <PresentationFormat>On-screen Show (4:3)</PresentationFormat>
  <Paragraphs>254</Paragraphs>
  <Slides>41</Slides>
  <Notes>2</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41</vt:i4>
      </vt:variant>
    </vt:vector>
  </HeadingPairs>
  <TitlesOfParts>
    <vt:vector size="46" baseType="lpstr">
      <vt:lpstr>Arial</vt:lpstr>
      <vt:lpstr>Calibri</vt:lpstr>
      <vt:lpstr>inherit</vt:lpstr>
      <vt:lpstr>Spectral</vt:lpstr>
      <vt:lpstr>Office Theme</vt:lpstr>
      <vt:lpstr>Veiksmingi kalbinio ugdymo metodai ir priemonės </vt:lpstr>
      <vt:lpstr>Gimtoji kalba yra kaip motinos balsas. Naglis Kardelis, mintys iš lituanistų konferencijos Palangoje, 2015 m. lapkritis</vt:lpstr>
      <vt:lpstr>Veiklų organizavimo nuostatos ir būdai</vt:lpstr>
      <vt:lpstr>Susipažįstame su valstybių simboliais</vt:lpstr>
      <vt:lpstr>Iliustravimas: nuo veiklos prie raiškos</vt:lpstr>
      <vt:lpstr>Veiklos su garso ir vaizdo įrašais </vt:lpstr>
      <vt:lpstr>Animaciniai filmukai</vt:lpstr>
      <vt:lpstr>Animaciniai filmukai</vt:lpstr>
      <vt:lpstr>Animaciniai filmukai</vt:lpstr>
      <vt:lpstr>Radijo pasakos</vt:lpstr>
      <vt:lpstr>Radijo pasakos</vt:lpstr>
      <vt:lpstr>Radijo pasakos</vt:lpstr>
      <vt:lpstr>Televizijos laidos</vt:lpstr>
      <vt:lpstr>Televizijos laidos</vt:lpstr>
      <vt:lpstr>Televizijos laidos</vt:lpstr>
      <vt:lpstr>Žiūrime filmus KEUB.lt svetainėje ir mokomės pasakoti, pavadinti daiktus, kelti klausimus</vt:lpstr>
      <vt:lpstr>PowerPoint Presentation</vt:lpstr>
      <vt:lpstr>Lėlės</vt:lpstr>
      <vt:lpstr>Lėlės</vt:lpstr>
      <vt:lpstr>Paveikslėlių knygelės</vt:lpstr>
      <vt:lpstr>Paveikslėlių knygelės</vt:lpstr>
      <vt:lpstr>Pirštukų žaidimai</vt:lpstr>
      <vt:lpstr>Pirštukų žaidimai</vt:lpstr>
      <vt:lpstr>Vaidybinė veikla</vt:lpstr>
      <vt:lpstr>Vaidybinė veikla</vt:lpstr>
      <vt:lpstr>Muzikinės veiklos: dainelės</vt:lpstr>
      <vt:lpstr>Muzikinės veiklos: dainelės</vt:lpstr>
      <vt:lpstr>Žaidimai: ,,Atmintis”</vt:lpstr>
      <vt:lpstr>Žaidimai: ,,Atmintis”</vt:lpstr>
      <vt:lpstr>Žaidimai: ,,Atmintis”</vt:lpstr>
      <vt:lpstr>Žaidimai: ,,Bingo”</vt:lpstr>
      <vt:lpstr>Žaidimai: ,,Bingo”</vt:lpstr>
      <vt:lpstr>Stalo žaidimai</vt:lpstr>
      <vt:lpstr>Judrieji žaidimai</vt:lpstr>
      <vt:lpstr>Judrieji žaidimai</vt:lpstr>
      <vt:lpstr>,,Paslapčių maišelis / dėžutė”</vt:lpstr>
      <vt:lpstr>,,Paslapčių maišelis / dėžutė”</vt:lpstr>
      <vt:lpstr>Interaktyvios priemonės</vt:lpstr>
      <vt:lpstr>Interaktyvios priemonės</vt:lpstr>
      <vt:lpstr>Interaktyvios priemonės</vt:lpstr>
      <vt:lpstr>Kalbos mokymasis – tai kelias, žaismė, bendravimas, patirtis.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Vaikų kalbinio ugdymo metodai ir priemonės</dc:title>
  <dc:creator>Klasė</dc:creator>
  <cp:lastModifiedBy>Marija Krutikovienė</cp:lastModifiedBy>
  <cp:revision>32</cp:revision>
  <dcterms:created xsi:type="dcterms:W3CDTF">2016-06-06T17:31:57Z</dcterms:created>
  <dcterms:modified xsi:type="dcterms:W3CDTF">2023-05-22T11:49:17Z</dcterms:modified>
</cp:coreProperties>
</file>