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67" r:id="rId5"/>
    <p:sldId id="269" r:id="rId6"/>
    <p:sldId id="270" r:id="rId7"/>
    <p:sldId id="259" r:id="rId8"/>
    <p:sldId id="260" r:id="rId9"/>
    <p:sldId id="271" r:id="rId10"/>
    <p:sldId id="264" r:id="rId11"/>
    <p:sldId id="272" r:id="rId12"/>
    <p:sldId id="273" r:id="rId13"/>
    <p:sldId id="274" r:id="rId14"/>
    <p:sldId id="261" r:id="rId15"/>
    <p:sldId id="262" r:id="rId16"/>
    <p:sldId id="263" r:id="rId17"/>
    <p:sldId id="275" r:id="rId18"/>
    <p:sldId id="276" r:id="rId19"/>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8" autoAdjust="0"/>
    <p:restoredTop sz="94660"/>
  </p:normalViewPr>
  <p:slideViewPr>
    <p:cSldViewPr snapToGrid="0">
      <p:cViewPr varScale="1">
        <p:scale>
          <a:sx n="76" d="100"/>
          <a:sy n="76" d="100"/>
        </p:scale>
        <p:origin x="45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95AF5-B0CB-4D6E-8984-CC0B80248F25}" type="datetimeFigureOut">
              <a:rPr lang="lt-LT" smtClean="0"/>
              <a:t>2024-11-28</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BF532-4FB6-4E7D-B187-D0EC8D3FFE29}" type="slidenum">
              <a:rPr lang="lt-LT" smtClean="0"/>
              <a:t>‹#›</a:t>
            </a:fld>
            <a:endParaRPr lang="lt-LT"/>
          </a:p>
        </p:txBody>
      </p:sp>
    </p:spTree>
    <p:extLst>
      <p:ext uri="{BB962C8B-B14F-4D97-AF65-F5344CB8AC3E}">
        <p14:creationId xmlns:p14="http://schemas.microsoft.com/office/powerpoint/2010/main" val="2920087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Parengė Zita Bartkevičienė ©</a:t>
            </a:r>
          </a:p>
        </p:txBody>
      </p:sp>
      <p:sp>
        <p:nvSpPr>
          <p:cNvPr id="4" name="Skaidrės numerio vietos rezervavimo ženklas 3"/>
          <p:cNvSpPr>
            <a:spLocks noGrp="1"/>
          </p:cNvSpPr>
          <p:nvPr>
            <p:ph type="sldNum" sz="quarter" idx="5"/>
          </p:nvPr>
        </p:nvSpPr>
        <p:spPr/>
        <p:txBody>
          <a:bodyPr/>
          <a:lstStyle/>
          <a:p>
            <a:fld id="{41DBF532-4FB6-4E7D-B187-D0EC8D3FFE29}" type="slidenum">
              <a:rPr lang="lt-LT" smtClean="0"/>
              <a:t>1</a:t>
            </a:fld>
            <a:endParaRPr lang="lt-LT"/>
          </a:p>
        </p:txBody>
      </p:sp>
    </p:spTree>
    <p:extLst>
      <p:ext uri="{BB962C8B-B14F-4D97-AF65-F5344CB8AC3E}">
        <p14:creationId xmlns:p14="http://schemas.microsoft.com/office/powerpoint/2010/main" val="353815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Trakų pilis</a:t>
            </a:r>
          </a:p>
        </p:txBody>
      </p:sp>
      <p:sp>
        <p:nvSpPr>
          <p:cNvPr id="4" name="Skaidrės numerio vietos rezervavimo ženklas 3"/>
          <p:cNvSpPr>
            <a:spLocks noGrp="1"/>
          </p:cNvSpPr>
          <p:nvPr>
            <p:ph type="sldNum" sz="quarter" idx="5"/>
          </p:nvPr>
        </p:nvSpPr>
        <p:spPr/>
        <p:txBody>
          <a:bodyPr/>
          <a:lstStyle/>
          <a:p>
            <a:fld id="{41DBF532-4FB6-4E7D-B187-D0EC8D3FFE29}" type="slidenum">
              <a:rPr lang="lt-LT" smtClean="0"/>
              <a:t>6</a:t>
            </a:fld>
            <a:endParaRPr lang="lt-LT"/>
          </a:p>
        </p:txBody>
      </p:sp>
    </p:spTree>
    <p:extLst>
      <p:ext uri="{BB962C8B-B14F-4D97-AF65-F5344CB8AC3E}">
        <p14:creationId xmlns:p14="http://schemas.microsoft.com/office/powerpoint/2010/main" val="3623351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CB3A0C9-DB75-451A-2150-9FA68A81AEE2}"/>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id="{194D8604-7A27-13D3-860A-B945EBD51E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E410A369-E5A8-F153-8D81-EB5F7969E99C}"/>
              </a:ext>
            </a:extLst>
          </p:cNvPr>
          <p:cNvSpPr>
            <a:spLocks noGrp="1"/>
          </p:cNvSpPr>
          <p:nvPr>
            <p:ph type="dt" sz="half" idx="10"/>
          </p:nvPr>
        </p:nvSpPr>
        <p:spPr/>
        <p:txBody>
          <a:bodyPr/>
          <a:lstStyle/>
          <a:p>
            <a:fld id="{E819EC9A-CD30-4373-8ABE-D5EC107E70A8}" type="datetimeFigureOut">
              <a:rPr lang="lt-LT" smtClean="0"/>
              <a:t>2024-11-28</a:t>
            </a:fld>
            <a:endParaRPr lang="lt-LT"/>
          </a:p>
        </p:txBody>
      </p:sp>
      <p:sp>
        <p:nvSpPr>
          <p:cNvPr id="5" name="Poraštės vietos rezervavimo ženklas 4">
            <a:extLst>
              <a:ext uri="{FF2B5EF4-FFF2-40B4-BE49-F238E27FC236}">
                <a16:creationId xmlns:a16="http://schemas.microsoft.com/office/drawing/2014/main" id="{1FB7DE81-0DEE-2A47-29CA-E8F33F0FF007}"/>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BA5BF352-EF5E-DB66-BB76-18AF82F844D5}"/>
              </a:ext>
            </a:extLst>
          </p:cNvPr>
          <p:cNvSpPr>
            <a:spLocks noGrp="1"/>
          </p:cNvSpPr>
          <p:nvPr>
            <p:ph type="sldNum" sz="quarter" idx="12"/>
          </p:nvPr>
        </p:nvSpPr>
        <p:spPr/>
        <p:txBody>
          <a:bodyPr/>
          <a:lstStyle/>
          <a:p>
            <a:fld id="{C4484749-BC6F-4178-A17D-60859F1E42CB}" type="slidenum">
              <a:rPr lang="lt-LT" smtClean="0"/>
              <a:t>‹#›</a:t>
            </a:fld>
            <a:endParaRPr lang="lt-LT"/>
          </a:p>
        </p:txBody>
      </p:sp>
    </p:spTree>
    <p:extLst>
      <p:ext uri="{BB962C8B-B14F-4D97-AF65-F5344CB8AC3E}">
        <p14:creationId xmlns:p14="http://schemas.microsoft.com/office/powerpoint/2010/main" val="551521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94A6AE9-89AF-3F4D-A754-BE753C8CC91C}"/>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B820D7F0-B9D0-1F43-CD46-562CD8C45118}"/>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8522A925-19AA-DDA0-2976-8A24D153E9CD}"/>
              </a:ext>
            </a:extLst>
          </p:cNvPr>
          <p:cNvSpPr>
            <a:spLocks noGrp="1"/>
          </p:cNvSpPr>
          <p:nvPr>
            <p:ph type="dt" sz="half" idx="10"/>
          </p:nvPr>
        </p:nvSpPr>
        <p:spPr/>
        <p:txBody>
          <a:bodyPr/>
          <a:lstStyle/>
          <a:p>
            <a:fld id="{E819EC9A-CD30-4373-8ABE-D5EC107E70A8}" type="datetimeFigureOut">
              <a:rPr lang="lt-LT" smtClean="0"/>
              <a:t>2024-11-28</a:t>
            </a:fld>
            <a:endParaRPr lang="lt-LT"/>
          </a:p>
        </p:txBody>
      </p:sp>
      <p:sp>
        <p:nvSpPr>
          <p:cNvPr id="5" name="Poraštės vietos rezervavimo ženklas 4">
            <a:extLst>
              <a:ext uri="{FF2B5EF4-FFF2-40B4-BE49-F238E27FC236}">
                <a16:creationId xmlns:a16="http://schemas.microsoft.com/office/drawing/2014/main" id="{BACE0A43-10F1-D8B5-4E0B-4A70DBE51769}"/>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F5414755-FF06-0543-2F3D-1D7BB66FEC37}"/>
              </a:ext>
            </a:extLst>
          </p:cNvPr>
          <p:cNvSpPr>
            <a:spLocks noGrp="1"/>
          </p:cNvSpPr>
          <p:nvPr>
            <p:ph type="sldNum" sz="quarter" idx="12"/>
          </p:nvPr>
        </p:nvSpPr>
        <p:spPr/>
        <p:txBody>
          <a:bodyPr/>
          <a:lstStyle/>
          <a:p>
            <a:fld id="{C4484749-BC6F-4178-A17D-60859F1E42CB}" type="slidenum">
              <a:rPr lang="lt-LT" smtClean="0"/>
              <a:t>‹#›</a:t>
            </a:fld>
            <a:endParaRPr lang="lt-LT"/>
          </a:p>
        </p:txBody>
      </p:sp>
    </p:spTree>
    <p:extLst>
      <p:ext uri="{BB962C8B-B14F-4D97-AF65-F5344CB8AC3E}">
        <p14:creationId xmlns:p14="http://schemas.microsoft.com/office/powerpoint/2010/main" val="3150296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B00E4FF5-9742-75C2-15A3-18DB46BF9133}"/>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B0AF40D3-E34A-AD65-D195-78BACC22ED84}"/>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4C3D7B23-0847-207C-51B8-072DAAB0D451}"/>
              </a:ext>
            </a:extLst>
          </p:cNvPr>
          <p:cNvSpPr>
            <a:spLocks noGrp="1"/>
          </p:cNvSpPr>
          <p:nvPr>
            <p:ph type="dt" sz="half" idx="10"/>
          </p:nvPr>
        </p:nvSpPr>
        <p:spPr/>
        <p:txBody>
          <a:bodyPr/>
          <a:lstStyle/>
          <a:p>
            <a:fld id="{E819EC9A-CD30-4373-8ABE-D5EC107E70A8}" type="datetimeFigureOut">
              <a:rPr lang="lt-LT" smtClean="0"/>
              <a:t>2024-11-28</a:t>
            </a:fld>
            <a:endParaRPr lang="lt-LT"/>
          </a:p>
        </p:txBody>
      </p:sp>
      <p:sp>
        <p:nvSpPr>
          <p:cNvPr id="5" name="Poraštės vietos rezervavimo ženklas 4">
            <a:extLst>
              <a:ext uri="{FF2B5EF4-FFF2-40B4-BE49-F238E27FC236}">
                <a16:creationId xmlns:a16="http://schemas.microsoft.com/office/drawing/2014/main" id="{16001FB5-D8DA-5764-AC10-7E86442D25D3}"/>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65556421-6306-59B3-D808-C045C3E6BAD3}"/>
              </a:ext>
            </a:extLst>
          </p:cNvPr>
          <p:cNvSpPr>
            <a:spLocks noGrp="1"/>
          </p:cNvSpPr>
          <p:nvPr>
            <p:ph type="sldNum" sz="quarter" idx="12"/>
          </p:nvPr>
        </p:nvSpPr>
        <p:spPr/>
        <p:txBody>
          <a:bodyPr/>
          <a:lstStyle/>
          <a:p>
            <a:fld id="{C4484749-BC6F-4178-A17D-60859F1E42CB}" type="slidenum">
              <a:rPr lang="lt-LT" smtClean="0"/>
              <a:t>‹#›</a:t>
            </a:fld>
            <a:endParaRPr lang="lt-LT"/>
          </a:p>
        </p:txBody>
      </p:sp>
    </p:spTree>
    <p:extLst>
      <p:ext uri="{BB962C8B-B14F-4D97-AF65-F5344CB8AC3E}">
        <p14:creationId xmlns:p14="http://schemas.microsoft.com/office/powerpoint/2010/main" val="689360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DF3A60B-8508-698D-DBCB-1BACB437A278}"/>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3A342C0D-C774-C416-B82D-55058993EF58}"/>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79EB9C37-D23D-BAAF-4FC3-C1C8D1D3E447}"/>
              </a:ext>
            </a:extLst>
          </p:cNvPr>
          <p:cNvSpPr>
            <a:spLocks noGrp="1"/>
          </p:cNvSpPr>
          <p:nvPr>
            <p:ph type="dt" sz="half" idx="10"/>
          </p:nvPr>
        </p:nvSpPr>
        <p:spPr/>
        <p:txBody>
          <a:bodyPr/>
          <a:lstStyle/>
          <a:p>
            <a:fld id="{E819EC9A-CD30-4373-8ABE-D5EC107E70A8}" type="datetimeFigureOut">
              <a:rPr lang="lt-LT" smtClean="0"/>
              <a:t>2024-11-28</a:t>
            </a:fld>
            <a:endParaRPr lang="lt-LT"/>
          </a:p>
        </p:txBody>
      </p:sp>
      <p:sp>
        <p:nvSpPr>
          <p:cNvPr id="5" name="Poraštės vietos rezervavimo ženklas 4">
            <a:extLst>
              <a:ext uri="{FF2B5EF4-FFF2-40B4-BE49-F238E27FC236}">
                <a16:creationId xmlns:a16="http://schemas.microsoft.com/office/drawing/2014/main" id="{333E3DA5-03C1-FBC7-96A3-B1D28C21923B}"/>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2885E607-212D-27DF-E6E0-641F7E19345D}"/>
              </a:ext>
            </a:extLst>
          </p:cNvPr>
          <p:cNvSpPr>
            <a:spLocks noGrp="1"/>
          </p:cNvSpPr>
          <p:nvPr>
            <p:ph type="sldNum" sz="quarter" idx="12"/>
          </p:nvPr>
        </p:nvSpPr>
        <p:spPr/>
        <p:txBody>
          <a:bodyPr/>
          <a:lstStyle/>
          <a:p>
            <a:fld id="{C4484749-BC6F-4178-A17D-60859F1E42CB}" type="slidenum">
              <a:rPr lang="lt-LT" smtClean="0"/>
              <a:t>‹#›</a:t>
            </a:fld>
            <a:endParaRPr lang="lt-LT"/>
          </a:p>
        </p:txBody>
      </p:sp>
    </p:spTree>
    <p:extLst>
      <p:ext uri="{BB962C8B-B14F-4D97-AF65-F5344CB8AC3E}">
        <p14:creationId xmlns:p14="http://schemas.microsoft.com/office/powerpoint/2010/main" val="233983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731D390-4941-EE4F-828A-A63B4FBD02A8}"/>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id="{0A8C8A9D-AEF4-42F5-C5FF-11EBA978B6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80F854DD-1E3B-5FF8-4085-F362B2647E3D}"/>
              </a:ext>
            </a:extLst>
          </p:cNvPr>
          <p:cNvSpPr>
            <a:spLocks noGrp="1"/>
          </p:cNvSpPr>
          <p:nvPr>
            <p:ph type="dt" sz="half" idx="10"/>
          </p:nvPr>
        </p:nvSpPr>
        <p:spPr/>
        <p:txBody>
          <a:bodyPr/>
          <a:lstStyle/>
          <a:p>
            <a:fld id="{E819EC9A-CD30-4373-8ABE-D5EC107E70A8}" type="datetimeFigureOut">
              <a:rPr lang="lt-LT" smtClean="0"/>
              <a:t>2024-11-28</a:t>
            </a:fld>
            <a:endParaRPr lang="lt-LT"/>
          </a:p>
        </p:txBody>
      </p:sp>
      <p:sp>
        <p:nvSpPr>
          <p:cNvPr id="5" name="Poraštės vietos rezervavimo ženklas 4">
            <a:extLst>
              <a:ext uri="{FF2B5EF4-FFF2-40B4-BE49-F238E27FC236}">
                <a16:creationId xmlns:a16="http://schemas.microsoft.com/office/drawing/2014/main" id="{EF88CB70-D20E-7444-888B-9130C407A9A6}"/>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CDAD9CE-2EC3-BC57-E04A-1E0B85D95EA8}"/>
              </a:ext>
            </a:extLst>
          </p:cNvPr>
          <p:cNvSpPr>
            <a:spLocks noGrp="1"/>
          </p:cNvSpPr>
          <p:nvPr>
            <p:ph type="sldNum" sz="quarter" idx="12"/>
          </p:nvPr>
        </p:nvSpPr>
        <p:spPr/>
        <p:txBody>
          <a:bodyPr/>
          <a:lstStyle/>
          <a:p>
            <a:fld id="{C4484749-BC6F-4178-A17D-60859F1E42CB}" type="slidenum">
              <a:rPr lang="lt-LT" smtClean="0"/>
              <a:t>‹#›</a:t>
            </a:fld>
            <a:endParaRPr lang="lt-LT"/>
          </a:p>
        </p:txBody>
      </p:sp>
    </p:spTree>
    <p:extLst>
      <p:ext uri="{BB962C8B-B14F-4D97-AF65-F5344CB8AC3E}">
        <p14:creationId xmlns:p14="http://schemas.microsoft.com/office/powerpoint/2010/main" val="327455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CCF6BE3-A0C4-1D89-7AD6-DFB462A836D9}"/>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18A58B17-A626-C59F-542C-144FE6DE46BC}"/>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0A3887D5-C72A-63F2-81A5-39F22B5AB539}"/>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0557E145-0BAE-D824-43A1-D68BE9377D3E}"/>
              </a:ext>
            </a:extLst>
          </p:cNvPr>
          <p:cNvSpPr>
            <a:spLocks noGrp="1"/>
          </p:cNvSpPr>
          <p:nvPr>
            <p:ph type="dt" sz="half" idx="10"/>
          </p:nvPr>
        </p:nvSpPr>
        <p:spPr/>
        <p:txBody>
          <a:bodyPr/>
          <a:lstStyle/>
          <a:p>
            <a:fld id="{E819EC9A-CD30-4373-8ABE-D5EC107E70A8}" type="datetimeFigureOut">
              <a:rPr lang="lt-LT" smtClean="0"/>
              <a:t>2024-11-28</a:t>
            </a:fld>
            <a:endParaRPr lang="lt-LT"/>
          </a:p>
        </p:txBody>
      </p:sp>
      <p:sp>
        <p:nvSpPr>
          <p:cNvPr id="6" name="Poraštės vietos rezervavimo ženklas 5">
            <a:extLst>
              <a:ext uri="{FF2B5EF4-FFF2-40B4-BE49-F238E27FC236}">
                <a16:creationId xmlns:a16="http://schemas.microsoft.com/office/drawing/2014/main" id="{6408FD09-1342-61B8-C6C4-596EA15CBD23}"/>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E151E43B-0BED-AC83-F38B-3813D32654AD}"/>
              </a:ext>
            </a:extLst>
          </p:cNvPr>
          <p:cNvSpPr>
            <a:spLocks noGrp="1"/>
          </p:cNvSpPr>
          <p:nvPr>
            <p:ph type="sldNum" sz="quarter" idx="12"/>
          </p:nvPr>
        </p:nvSpPr>
        <p:spPr/>
        <p:txBody>
          <a:bodyPr/>
          <a:lstStyle/>
          <a:p>
            <a:fld id="{C4484749-BC6F-4178-A17D-60859F1E42CB}" type="slidenum">
              <a:rPr lang="lt-LT" smtClean="0"/>
              <a:t>‹#›</a:t>
            </a:fld>
            <a:endParaRPr lang="lt-LT"/>
          </a:p>
        </p:txBody>
      </p:sp>
    </p:spTree>
    <p:extLst>
      <p:ext uri="{BB962C8B-B14F-4D97-AF65-F5344CB8AC3E}">
        <p14:creationId xmlns:p14="http://schemas.microsoft.com/office/powerpoint/2010/main" val="3128466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2E70F71-EBF2-23EF-6989-F68DBA78DC40}"/>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840760FA-D4AA-FA27-4849-CF08F22F3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59FDCBA6-C2F9-905D-0AFA-A24366A21C97}"/>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9350861A-175C-5CED-0E29-8E9C2D76EB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83532F0A-C64A-2145-0465-47EAD880065A}"/>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F6C11EF2-44CC-8AB8-ECD9-290147036154}"/>
              </a:ext>
            </a:extLst>
          </p:cNvPr>
          <p:cNvSpPr>
            <a:spLocks noGrp="1"/>
          </p:cNvSpPr>
          <p:nvPr>
            <p:ph type="dt" sz="half" idx="10"/>
          </p:nvPr>
        </p:nvSpPr>
        <p:spPr/>
        <p:txBody>
          <a:bodyPr/>
          <a:lstStyle/>
          <a:p>
            <a:fld id="{E819EC9A-CD30-4373-8ABE-D5EC107E70A8}" type="datetimeFigureOut">
              <a:rPr lang="lt-LT" smtClean="0"/>
              <a:t>2024-11-28</a:t>
            </a:fld>
            <a:endParaRPr lang="lt-LT"/>
          </a:p>
        </p:txBody>
      </p:sp>
      <p:sp>
        <p:nvSpPr>
          <p:cNvPr id="8" name="Poraštės vietos rezervavimo ženklas 7">
            <a:extLst>
              <a:ext uri="{FF2B5EF4-FFF2-40B4-BE49-F238E27FC236}">
                <a16:creationId xmlns:a16="http://schemas.microsoft.com/office/drawing/2014/main" id="{2D60164B-DC2F-CE17-53CA-791A7FD34CBA}"/>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09D30F3D-26FF-CB49-949E-E300DC6F3BED}"/>
              </a:ext>
            </a:extLst>
          </p:cNvPr>
          <p:cNvSpPr>
            <a:spLocks noGrp="1"/>
          </p:cNvSpPr>
          <p:nvPr>
            <p:ph type="sldNum" sz="quarter" idx="12"/>
          </p:nvPr>
        </p:nvSpPr>
        <p:spPr/>
        <p:txBody>
          <a:bodyPr/>
          <a:lstStyle/>
          <a:p>
            <a:fld id="{C4484749-BC6F-4178-A17D-60859F1E42CB}" type="slidenum">
              <a:rPr lang="lt-LT" smtClean="0"/>
              <a:t>‹#›</a:t>
            </a:fld>
            <a:endParaRPr lang="lt-LT"/>
          </a:p>
        </p:txBody>
      </p:sp>
    </p:spTree>
    <p:extLst>
      <p:ext uri="{BB962C8B-B14F-4D97-AF65-F5344CB8AC3E}">
        <p14:creationId xmlns:p14="http://schemas.microsoft.com/office/powerpoint/2010/main" val="428032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2823A7-3E9A-E0FE-E309-7E2611FA483F}"/>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D828AB52-1844-4812-D8A5-9D69BC3EE4DA}"/>
              </a:ext>
            </a:extLst>
          </p:cNvPr>
          <p:cNvSpPr>
            <a:spLocks noGrp="1"/>
          </p:cNvSpPr>
          <p:nvPr>
            <p:ph type="dt" sz="half" idx="10"/>
          </p:nvPr>
        </p:nvSpPr>
        <p:spPr/>
        <p:txBody>
          <a:bodyPr/>
          <a:lstStyle/>
          <a:p>
            <a:fld id="{E819EC9A-CD30-4373-8ABE-D5EC107E70A8}" type="datetimeFigureOut">
              <a:rPr lang="lt-LT" smtClean="0"/>
              <a:t>2024-11-28</a:t>
            </a:fld>
            <a:endParaRPr lang="lt-LT"/>
          </a:p>
        </p:txBody>
      </p:sp>
      <p:sp>
        <p:nvSpPr>
          <p:cNvPr id="4" name="Poraštės vietos rezervavimo ženklas 3">
            <a:extLst>
              <a:ext uri="{FF2B5EF4-FFF2-40B4-BE49-F238E27FC236}">
                <a16:creationId xmlns:a16="http://schemas.microsoft.com/office/drawing/2014/main" id="{D2A89A1E-2FBC-C381-5BC1-5BF6329C1C0F}"/>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485A53D8-A7D0-D044-D463-452C27D02707}"/>
              </a:ext>
            </a:extLst>
          </p:cNvPr>
          <p:cNvSpPr>
            <a:spLocks noGrp="1"/>
          </p:cNvSpPr>
          <p:nvPr>
            <p:ph type="sldNum" sz="quarter" idx="12"/>
          </p:nvPr>
        </p:nvSpPr>
        <p:spPr/>
        <p:txBody>
          <a:bodyPr/>
          <a:lstStyle/>
          <a:p>
            <a:fld id="{C4484749-BC6F-4178-A17D-60859F1E42CB}" type="slidenum">
              <a:rPr lang="lt-LT" smtClean="0"/>
              <a:t>‹#›</a:t>
            </a:fld>
            <a:endParaRPr lang="lt-LT"/>
          </a:p>
        </p:txBody>
      </p:sp>
    </p:spTree>
    <p:extLst>
      <p:ext uri="{BB962C8B-B14F-4D97-AF65-F5344CB8AC3E}">
        <p14:creationId xmlns:p14="http://schemas.microsoft.com/office/powerpoint/2010/main" val="29875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20C815BC-FD5E-7C2B-7048-023ABF232392}"/>
              </a:ext>
            </a:extLst>
          </p:cNvPr>
          <p:cNvSpPr>
            <a:spLocks noGrp="1"/>
          </p:cNvSpPr>
          <p:nvPr>
            <p:ph type="dt" sz="half" idx="10"/>
          </p:nvPr>
        </p:nvSpPr>
        <p:spPr/>
        <p:txBody>
          <a:bodyPr/>
          <a:lstStyle/>
          <a:p>
            <a:fld id="{E819EC9A-CD30-4373-8ABE-D5EC107E70A8}" type="datetimeFigureOut">
              <a:rPr lang="lt-LT" smtClean="0"/>
              <a:t>2024-11-28</a:t>
            </a:fld>
            <a:endParaRPr lang="lt-LT"/>
          </a:p>
        </p:txBody>
      </p:sp>
      <p:sp>
        <p:nvSpPr>
          <p:cNvPr id="3" name="Poraštės vietos rezervavimo ženklas 2">
            <a:extLst>
              <a:ext uri="{FF2B5EF4-FFF2-40B4-BE49-F238E27FC236}">
                <a16:creationId xmlns:a16="http://schemas.microsoft.com/office/drawing/2014/main" id="{9AF5F4CC-3B7A-9497-E750-3EC41FECF46B}"/>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97BDF952-7589-6E24-48A2-7A602C7F6996}"/>
              </a:ext>
            </a:extLst>
          </p:cNvPr>
          <p:cNvSpPr>
            <a:spLocks noGrp="1"/>
          </p:cNvSpPr>
          <p:nvPr>
            <p:ph type="sldNum" sz="quarter" idx="12"/>
          </p:nvPr>
        </p:nvSpPr>
        <p:spPr/>
        <p:txBody>
          <a:bodyPr/>
          <a:lstStyle/>
          <a:p>
            <a:fld id="{C4484749-BC6F-4178-A17D-60859F1E42CB}" type="slidenum">
              <a:rPr lang="lt-LT" smtClean="0"/>
              <a:t>‹#›</a:t>
            </a:fld>
            <a:endParaRPr lang="lt-LT"/>
          </a:p>
        </p:txBody>
      </p:sp>
    </p:spTree>
    <p:extLst>
      <p:ext uri="{BB962C8B-B14F-4D97-AF65-F5344CB8AC3E}">
        <p14:creationId xmlns:p14="http://schemas.microsoft.com/office/powerpoint/2010/main" val="355075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BB8063D-56B6-2A27-C3C4-CE66F7C24E42}"/>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1D7D7CAC-4DA5-FEEE-1D08-A1ADDF3C4F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69EB1078-313F-926A-506E-F4B30BA46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6C2EF0DF-5236-A833-42F8-13F5CC043AB1}"/>
              </a:ext>
            </a:extLst>
          </p:cNvPr>
          <p:cNvSpPr>
            <a:spLocks noGrp="1"/>
          </p:cNvSpPr>
          <p:nvPr>
            <p:ph type="dt" sz="half" idx="10"/>
          </p:nvPr>
        </p:nvSpPr>
        <p:spPr/>
        <p:txBody>
          <a:bodyPr/>
          <a:lstStyle/>
          <a:p>
            <a:fld id="{E819EC9A-CD30-4373-8ABE-D5EC107E70A8}" type="datetimeFigureOut">
              <a:rPr lang="lt-LT" smtClean="0"/>
              <a:t>2024-11-28</a:t>
            </a:fld>
            <a:endParaRPr lang="lt-LT"/>
          </a:p>
        </p:txBody>
      </p:sp>
      <p:sp>
        <p:nvSpPr>
          <p:cNvPr id="6" name="Poraštės vietos rezervavimo ženklas 5">
            <a:extLst>
              <a:ext uri="{FF2B5EF4-FFF2-40B4-BE49-F238E27FC236}">
                <a16:creationId xmlns:a16="http://schemas.microsoft.com/office/drawing/2014/main" id="{DCFB43E4-EAE5-38B1-F551-F8F76EECE896}"/>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DC5DA9E0-642E-CEF0-914B-70E71D515992}"/>
              </a:ext>
            </a:extLst>
          </p:cNvPr>
          <p:cNvSpPr>
            <a:spLocks noGrp="1"/>
          </p:cNvSpPr>
          <p:nvPr>
            <p:ph type="sldNum" sz="quarter" idx="12"/>
          </p:nvPr>
        </p:nvSpPr>
        <p:spPr/>
        <p:txBody>
          <a:bodyPr/>
          <a:lstStyle/>
          <a:p>
            <a:fld id="{C4484749-BC6F-4178-A17D-60859F1E42CB}" type="slidenum">
              <a:rPr lang="lt-LT" smtClean="0"/>
              <a:t>‹#›</a:t>
            </a:fld>
            <a:endParaRPr lang="lt-LT"/>
          </a:p>
        </p:txBody>
      </p:sp>
    </p:spTree>
    <p:extLst>
      <p:ext uri="{BB962C8B-B14F-4D97-AF65-F5344CB8AC3E}">
        <p14:creationId xmlns:p14="http://schemas.microsoft.com/office/powerpoint/2010/main" val="3261526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0D5E9EE-56A2-C333-CC49-EE6376E4237D}"/>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C51855FA-4D27-B140-F665-1078C5F70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AC5EEB56-A78B-DA10-9452-E42FBDEAF7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8E32EE13-15B0-7E3A-9CC2-5CC2F1ACF43A}"/>
              </a:ext>
            </a:extLst>
          </p:cNvPr>
          <p:cNvSpPr>
            <a:spLocks noGrp="1"/>
          </p:cNvSpPr>
          <p:nvPr>
            <p:ph type="dt" sz="half" idx="10"/>
          </p:nvPr>
        </p:nvSpPr>
        <p:spPr/>
        <p:txBody>
          <a:bodyPr/>
          <a:lstStyle/>
          <a:p>
            <a:fld id="{E819EC9A-CD30-4373-8ABE-D5EC107E70A8}" type="datetimeFigureOut">
              <a:rPr lang="lt-LT" smtClean="0"/>
              <a:t>2024-11-28</a:t>
            </a:fld>
            <a:endParaRPr lang="lt-LT"/>
          </a:p>
        </p:txBody>
      </p:sp>
      <p:sp>
        <p:nvSpPr>
          <p:cNvPr id="6" name="Poraštės vietos rezervavimo ženklas 5">
            <a:extLst>
              <a:ext uri="{FF2B5EF4-FFF2-40B4-BE49-F238E27FC236}">
                <a16:creationId xmlns:a16="http://schemas.microsoft.com/office/drawing/2014/main" id="{82435095-13BF-93C5-FD61-C51F1CEA13A4}"/>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B3410799-7947-4A04-F53E-5B4EDA699A80}"/>
              </a:ext>
            </a:extLst>
          </p:cNvPr>
          <p:cNvSpPr>
            <a:spLocks noGrp="1"/>
          </p:cNvSpPr>
          <p:nvPr>
            <p:ph type="sldNum" sz="quarter" idx="12"/>
          </p:nvPr>
        </p:nvSpPr>
        <p:spPr/>
        <p:txBody>
          <a:bodyPr/>
          <a:lstStyle/>
          <a:p>
            <a:fld id="{C4484749-BC6F-4178-A17D-60859F1E42CB}" type="slidenum">
              <a:rPr lang="lt-LT" smtClean="0"/>
              <a:t>‹#›</a:t>
            </a:fld>
            <a:endParaRPr lang="lt-LT"/>
          </a:p>
        </p:txBody>
      </p:sp>
    </p:spTree>
    <p:extLst>
      <p:ext uri="{BB962C8B-B14F-4D97-AF65-F5344CB8AC3E}">
        <p14:creationId xmlns:p14="http://schemas.microsoft.com/office/powerpoint/2010/main" val="63386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73039BDB-40F1-9327-98C6-572A518DB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7D7136DE-4DEE-F92B-CED3-07951754CC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075EBA04-A0A5-950C-E333-CA5532C057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19EC9A-CD30-4373-8ABE-D5EC107E70A8}" type="datetimeFigureOut">
              <a:rPr lang="lt-LT" smtClean="0"/>
              <a:t>2024-11-28</a:t>
            </a:fld>
            <a:endParaRPr lang="lt-LT"/>
          </a:p>
        </p:txBody>
      </p:sp>
      <p:sp>
        <p:nvSpPr>
          <p:cNvPr id="5" name="Poraštės vietos rezervavimo ženklas 4">
            <a:extLst>
              <a:ext uri="{FF2B5EF4-FFF2-40B4-BE49-F238E27FC236}">
                <a16:creationId xmlns:a16="http://schemas.microsoft.com/office/drawing/2014/main" id="{1C393F0A-2B88-83CF-F4ED-3CACA85ADB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id="{A9E56072-B2EA-5A68-43A8-2B12521EDA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4484749-BC6F-4178-A17D-60859F1E42CB}" type="slidenum">
              <a:rPr lang="lt-LT" smtClean="0"/>
              <a:t>‹#›</a:t>
            </a:fld>
            <a:endParaRPr lang="lt-LT"/>
          </a:p>
        </p:txBody>
      </p:sp>
    </p:spTree>
    <p:extLst>
      <p:ext uri="{BB962C8B-B14F-4D97-AF65-F5344CB8AC3E}">
        <p14:creationId xmlns:p14="http://schemas.microsoft.com/office/powerpoint/2010/main" val="916646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4.wdp"/><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wordwall.net/resource/71166734/nosini%c5%b3-raid%c5%bei%c5%b3-ra%c5%a1yba-%c5%beod%c5%bei%c5%b3-%c5%a1aknyse" TargetMode="External"/><Relationship Id="rId2" Type="http://schemas.openxmlformats.org/officeDocument/2006/relationships/hyperlink" Target="https://wordwall.net/resource/39055932/nosini%c5%b3-ra%c5%a1yba-%c5%beod%c5%bei%c5%b3-%c5%a1aknyje" TargetMode="External"/><Relationship Id="rId1" Type="http://schemas.openxmlformats.org/officeDocument/2006/relationships/slideLayout" Target="../slideLayouts/slideLayout2.xml"/><Relationship Id="rId4" Type="http://schemas.openxmlformats.org/officeDocument/2006/relationships/hyperlink" Target="https://www.canva.com/design/DAGU47fGhYg/MKQS4E0lrmkzxJ3g-4E47g/edit?utm_content=DAGU47fGhYg&amp;utm_campaign=designshare&amp;utm_medium=link2&amp;utm_source=sharebutt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D4B8C65-D54A-5CFE-6A74-2A990755AF66}"/>
              </a:ext>
            </a:extLst>
          </p:cNvPr>
          <p:cNvSpPr>
            <a:spLocks noGrp="1"/>
          </p:cNvSpPr>
          <p:nvPr>
            <p:ph type="ctrTitle"/>
          </p:nvPr>
        </p:nvSpPr>
        <p:spPr>
          <a:xfrm>
            <a:off x="1524000" y="1775506"/>
            <a:ext cx="9144000" cy="1208854"/>
          </a:xfrm>
        </p:spPr>
        <p:txBody>
          <a:bodyPr>
            <a:normAutofit fontScale="90000"/>
          </a:bodyPr>
          <a:lstStyle/>
          <a:p>
            <a:r>
              <a:rPr lang="lt-LT" dirty="0"/>
              <a:t>Tradicinė lietuvių kalbos rašyba</a:t>
            </a:r>
          </a:p>
        </p:txBody>
      </p:sp>
      <p:pic>
        <p:nvPicPr>
          <p:cNvPr id="7" name="Paveikslėlis 6">
            <a:extLst>
              <a:ext uri="{FF2B5EF4-FFF2-40B4-BE49-F238E27FC236}">
                <a16:creationId xmlns:a16="http://schemas.microsoft.com/office/drawing/2014/main" id="{CC5EA5B0-037F-951B-744D-3314A3908CE7}"/>
              </a:ext>
            </a:extLst>
          </p:cNvPr>
          <p:cNvPicPr>
            <a:picLocks noChangeAspect="1"/>
          </p:cNvPicPr>
          <p:nvPr/>
        </p:nvPicPr>
        <p:blipFill>
          <a:blip r:embed="rId3"/>
          <a:stretch>
            <a:fillRect/>
          </a:stretch>
        </p:blipFill>
        <p:spPr>
          <a:xfrm>
            <a:off x="3792618" y="3077307"/>
            <a:ext cx="4606763" cy="3038034"/>
          </a:xfrm>
          <a:prstGeom prst="rect">
            <a:avLst/>
          </a:prstGeom>
        </p:spPr>
      </p:pic>
      <p:sp>
        <p:nvSpPr>
          <p:cNvPr id="4" name="TextBox 3">
            <a:extLst>
              <a:ext uri="{FF2B5EF4-FFF2-40B4-BE49-F238E27FC236}">
                <a16:creationId xmlns:a16="http://schemas.microsoft.com/office/drawing/2014/main" id="{EE3F961C-2CEF-DBA5-0ABF-FC9B74471D32}"/>
              </a:ext>
            </a:extLst>
          </p:cNvPr>
          <p:cNvSpPr txBox="1"/>
          <p:nvPr/>
        </p:nvSpPr>
        <p:spPr>
          <a:xfrm>
            <a:off x="4343400" y="6351787"/>
            <a:ext cx="3082332" cy="369332"/>
          </a:xfrm>
          <a:prstGeom prst="rect">
            <a:avLst/>
          </a:prstGeom>
          <a:noFill/>
        </p:spPr>
        <p:txBody>
          <a:bodyPr wrap="square">
            <a:spAutoFit/>
          </a:bodyPr>
          <a:lstStyle/>
          <a:p>
            <a:r>
              <a:rPr lang="lt-LT" dirty="0"/>
              <a:t>Parengė Zita Bartkevičienė ©</a:t>
            </a:r>
          </a:p>
        </p:txBody>
      </p:sp>
    </p:spTree>
    <p:extLst>
      <p:ext uri="{BB962C8B-B14F-4D97-AF65-F5344CB8AC3E}">
        <p14:creationId xmlns:p14="http://schemas.microsoft.com/office/powerpoint/2010/main" val="401110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3D9894A-423A-E265-A3DB-A0A9863CFBD5}"/>
              </a:ext>
            </a:extLst>
          </p:cNvPr>
          <p:cNvSpPr>
            <a:spLocks noGrp="1"/>
          </p:cNvSpPr>
          <p:nvPr>
            <p:ph type="title"/>
          </p:nvPr>
        </p:nvSpPr>
        <p:spPr>
          <a:xfrm>
            <a:off x="838200" y="365125"/>
            <a:ext cx="10515600" cy="830629"/>
          </a:xfrm>
        </p:spPr>
        <p:txBody>
          <a:bodyPr/>
          <a:lstStyle/>
          <a:p>
            <a:r>
              <a:rPr lang="lt-LT" dirty="0"/>
              <a:t>3. Kada rašomos nosinės balsės </a:t>
            </a:r>
            <a:r>
              <a:rPr lang="lt-LT" b="1" i="1" dirty="0">
                <a:solidFill>
                  <a:srgbClr val="00B050"/>
                </a:solidFill>
              </a:rPr>
              <a:t>ą, ę, į</a:t>
            </a:r>
            <a:r>
              <a:rPr lang="lt-LT" dirty="0"/>
              <a:t>?</a:t>
            </a:r>
          </a:p>
        </p:txBody>
      </p:sp>
      <p:sp>
        <p:nvSpPr>
          <p:cNvPr id="3" name="Turinio vietos rezervavimo ženklas 2">
            <a:extLst>
              <a:ext uri="{FF2B5EF4-FFF2-40B4-BE49-F238E27FC236}">
                <a16:creationId xmlns:a16="http://schemas.microsoft.com/office/drawing/2014/main" id="{FDE03C70-064A-7ADF-5CFE-07E76355C98B}"/>
              </a:ext>
            </a:extLst>
          </p:cNvPr>
          <p:cNvSpPr>
            <a:spLocks noGrp="1"/>
          </p:cNvSpPr>
          <p:nvPr>
            <p:ph idx="1"/>
          </p:nvPr>
        </p:nvSpPr>
        <p:spPr>
          <a:xfrm>
            <a:off x="838200" y="1376624"/>
            <a:ext cx="10515600" cy="5116251"/>
          </a:xfrm>
        </p:spPr>
        <p:txBody>
          <a:bodyPr>
            <a:normAutofit fontScale="92500" lnSpcReduction="10000"/>
          </a:bodyPr>
          <a:lstStyle/>
          <a:p>
            <a:pPr algn="just">
              <a:lnSpc>
                <a:spcPct val="110000"/>
              </a:lnSpc>
              <a:spcBef>
                <a:spcPts val="0"/>
              </a:spcBef>
            </a:pPr>
            <a:r>
              <a:rPr lang="lt-LT" dirty="0"/>
              <a:t>Balsės </a:t>
            </a:r>
            <a:r>
              <a:rPr lang="lt-LT" b="1" i="1" dirty="0">
                <a:solidFill>
                  <a:srgbClr val="00B050"/>
                </a:solidFill>
              </a:rPr>
              <a:t>ą, ę, į </a:t>
            </a:r>
            <a:r>
              <a:rPr lang="lt-LT" dirty="0"/>
              <a:t>žodžių šaknyse rašomos, kai jomis žymimi garsai giminiškuose žodžiuose kaitaliojasi tarpusavyje:  </a:t>
            </a:r>
          </a:p>
          <a:p>
            <a:pPr algn="just">
              <a:lnSpc>
                <a:spcPct val="110000"/>
              </a:lnSpc>
              <a:spcBef>
                <a:spcPts val="0"/>
              </a:spcBef>
            </a:pPr>
            <a:r>
              <a:rPr lang="lt-LT" dirty="0"/>
              <a:t>dr</a:t>
            </a:r>
            <a:r>
              <a:rPr lang="lt-LT" b="1" dirty="0">
                <a:solidFill>
                  <a:srgbClr val="00B050"/>
                </a:solidFill>
              </a:rPr>
              <a:t>į</a:t>
            </a:r>
            <a:r>
              <a:rPr lang="lt-LT" dirty="0"/>
              <a:t>sti, dr</a:t>
            </a:r>
            <a:r>
              <a:rPr lang="lt-LT" b="1" dirty="0">
                <a:solidFill>
                  <a:srgbClr val="00B050"/>
                </a:solidFill>
              </a:rPr>
              <a:t>ą</a:t>
            </a:r>
            <a:r>
              <a:rPr lang="lt-LT" dirty="0"/>
              <a:t>sa, dr</a:t>
            </a:r>
            <a:r>
              <a:rPr lang="lt-LT" b="1" dirty="0">
                <a:solidFill>
                  <a:srgbClr val="00B050"/>
                </a:solidFill>
              </a:rPr>
              <a:t>ą</a:t>
            </a:r>
            <a:r>
              <a:rPr lang="lt-LT" dirty="0"/>
              <a:t>sus, dr</a:t>
            </a:r>
            <a:r>
              <a:rPr lang="lt-LT" b="1" dirty="0">
                <a:solidFill>
                  <a:srgbClr val="00B050"/>
                </a:solidFill>
              </a:rPr>
              <a:t>ą</a:t>
            </a:r>
            <a:r>
              <a:rPr lang="lt-LT" dirty="0"/>
              <a:t>suolis, dr</a:t>
            </a:r>
            <a:r>
              <a:rPr lang="lt-LT" b="1" dirty="0">
                <a:solidFill>
                  <a:srgbClr val="00B050"/>
                </a:solidFill>
              </a:rPr>
              <a:t>ą</a:t>
            </a:r>
            <a:r>
              <a:rPr lang="lt-LT" dirty="0"/>
              <a:t>siai;</a:t>
            </a:r>
          </a:p>
          <a:p>
            <a:pPr algn="just">
              <a:lnSpc>
                <a:spcPct val="110000"/>
              </a:lnSpc>
              <a:spcBef>
                <a:spcPts val="0"/>
              </a:spcBef>
            </a:pPr>
            <a:r>
              <a:rPr lang="lt-LT" dirty="0"/>
              <a:t>gr</a:t>
            </a:r>
            <a:r>
              <a:rPr lang="lt-LT" b="1" dirty="0">
                <a:solidFill>
                  <a:srgbClr val="00B050"/>
                </a:solidFill>
              </a:rPr>
              <a:t>į</a:t>
            </a:r>
            <a:r>
              <a:rPr lang="lt-LT" dirty="0"/>
              <a:t>žti, gr</a:t>
            </a:r>
            <a:r>
              <a:rPr lang="lt-LT" b="1" dirty="0">
                <a:solidFill>
                  <a:srgbClr val="00B050"/>
                </a:solidFill>
              </a:rPr>
              <a:t>ę</a:t>
            </a:r>
            <a:r>
              <a:rPr lang="lt-LT" dirty="0"/>
              <a:t>žti, gr</a:t>
            </a:r>
            <a:r>
              <a:rPr lang="lt-LT" b="1" dirty="0">
                <a:solidFill>
                  <a:srgbClr val="00B050"/>
                </a:solidFill>
              </a:rPr>
              <a:t>ą</a:t>
            </a:r>
            <a:r>
              <a:rPr lang="lt-LT" dirty="0"/>
              <a:t>žinti, gr</a:t>
            </a:r>
            <a:r>
              <a:rPr lang="lt-LT" b="1" dirty="0">
                <a:solidFill>
                  <a:srgbClr val="00B050"/>
                </a:solidFill>
              </a:rPr>
              <a:t>ą</a:t>
            </a:r>
            <a:r>
              <a:rPr lang="lt-LT" dirty="0"/>
              <a:t>ža, gr</a:t>
            </a:r>
            <a:r>
              <a:rPr lang="lt-LT" b="1" dirty="0">
                <a:solidFill>
                  <a:srgbClr val="00B050"/>
                </a:solidFill>
              </a:rPr>
              <a:t>į</a:t>
            </a:r>
            <a:r>
              <a:rPr lang="lt-LT" dirty="0"/>
              <a:t>žimas, gr</a:t>
            </a:r>
            <a:r>
              <a:rPr lang="lt-LT" b="1" dirty="0">
                <a:solidFill>
                  <a:srgbClr val="00B050"/>
                </a:solidFill>
              </a:rPr>
              <a:t>į</a:t>
            </a:r>
            <a:r>
              <a:rPr lang="lt-LT" dirty="0"/>
              <a:t>žčioti, saulėgr</a:t>
            </a:r>
            <a:r>
              <a:rPr lang="lt-LT" b="1" dirty="0">
                <a:solidFill>
                  <a:srgbClr val="00B050"/>
                </a:solidFill>
              </a:rPr>
              <a:t>ą</a:t>
            </a:r>
            <a:r>
              <a:rPr lang="lt-LT" dirty="0"/>
              <a:t>ža, gr</a:t>
            </a:r>
            <a:r>
              <a:rPr lang="lt-LT" b="1" dirty="0">
                <a:solidFill>
                  <a:srgbClr val="00B050"/>
                </a:solidFill>
              </a:rPr>
              <a:t>ą</a:t>
            </a:r>
            <a:r>
              <a:rPr lang="lt-LT" dirty="0"/>
              <a:t>žtas, gr</a:t>
            </a:r>
            <a:r>
              <a:rPr lang="lt-LT" b="1" dirty="0">
                <a:solidFill>
                  <a:srgbClr val="00B050"/>
                </a:solidFill>
              </a:rPr>
              <a:t>ę</a:t>
            </a:r>
            <a:r>
              <a:rPr lang="lt-LT" dirty="0"/>
              <a:t>žinys, gr</a:t>
            </a:r>
            <a:r>
              <a:rPr lang="lt-LT" b="1" dirty="0">
                <a:solidFill>
                  <a:srgbClr val="00B050"/>
                </a:solidFill>
              </a:rPr>
              <a:t>ę</a:t>
            </a:r>
            <a:r>
              <a:rPr lang="lt-LT" dirty="0"/>
              <a:t>žimas, Gr</a:t>
            </a:r>
            <a:r>
              <a:rPr lang="lt-LT" b="1" dirty="0">
                <a:solidFill>
                  <a:srgbClr val="00B050"/>
                </a:solidFill>
              </a:rPr>
              <a:t>į</a:t>
            </a:r>
            <a:r>
              <a:rPr lang="lt-LT" dirty="0"/>
              <a:t>žulo Ratai, atogr</a:t>
            </a:r>
            <a:r>
              <a:rPr lang="lt-LT" b="1" dirty="0">
                <a:solidFill>
                  <a:srgbClr val="00B050"/>
                </a:solidFill>
              </a:rPr>
              <a:t>ą</a:t>
            </a:r>
            <a:r>
              <a:rPr lang="lt-LT" dirty="0"/>
              <a:t>ža, gr</a:t>
            </a:r>
            <a:r>
              <a:rPr lang="lt-LT" b="1" dirty="0">
                <a:solidFill>
                  <a:srgbClr val="00B050"/>
                </a:solidFill>
              </a:rPr>
              <a:t>į</a:t>
            </a:r>
            <a:r>
              <a:rPr lang="lt-LT" dirty="0"/>
              <a:t>žulas, gr</a:t>
            </a:r>
            <a:r>
              <a:rPr lang="lt-LT" b="1" dirty="0">
                <a:solidFill>
                  <a:srgbClr val="00B050"/>
                </a:solidFill>
              </a:rPr>
              <a:t>ą</a:t>
            </a:r>
            <a:r>
              <a:rPr lang="lt-LT" dirty="0"/>
              <a:t>žyti;</a:t>
            </a:r>
          </a:p>
          <a:p>
            <a:pPr algn="just">
              <a:lnSpc>
                <a:spcPct val="110000"/>
              </a:lnSpc>
              <a:spcBef>
                <a:spcPts val="0"/>
              </a:spcBef>
            </a:pPr>
            <a:r>
              <a:rPr lang="lt-LT" dirty="0"/>
              <a:t>t</a:t>
            </a:r>
            <a:r>
              <a:rPr lang="lt-LT" b="1" dirty="0">
                <a:solidFill>
                  <a:srgbClr val="00B050"/>
                </a:solidFill>
              </a:rPr>
              <a:t>ę</a:t>
            </a:r>
            <a:r>
              <a:rPr lang="lt-LT" dirty="0"/>
              <a:t>sti, t</a:t>
            </a:r>
            <a:r>
              <a:rPr lang="lt-LT" b="1" dirty="0">
                <a:solidFill>
                  <a:srgbClr val="00B050"/>
                </a:solidFill>
              </a:rPr>
              <a:t>į</a:t>
            </a:r>
            <a:r>
              <a:rPr lang="lt-LT" dirty="0"/>
              <a:t>sti, t</a:t>
            </a:r>
            <a:r>
              <a:rPr lang="lt-LT" b="1" dirty="0">
                <a:solidFill>
                  <a:srgbClr val="00B050"/>
                </a:solidFill>
              </a:rPr>
              <a:t>ą</a:t>
            </a:r>
            <a:r>
              <a:rPr lang="lt-LT" dirty="0"/>
              <a:t>sa, </a:t>
            </a:r>
            <a:r>
              <a:rPr lang="lt-LT" dirty="0" err="1"/>
              <a:t>t</a:t>
            </a:r>
            <a:r>
              <a:rPr lang="lt-LT" b="1" dirty="0" err="1">
                <a:solidFill>
                  <a:srgbClr val="00B050"/>
                </a:solidFill>
              </a:rPr>
              <a:t>į</a:t>
            </a:r>
            <a:r>
              <a:rPr lang="lt-LT" dirty="0" err="1"/>
              <a:t>sčioti</a:t>
            </a:r>
            <a:r>
              <a:rPr lang="lt-LT" dirty="0"/>
              <a:t>, t</a:t>
            </a:r>
            <a:r>
              <a:rPr lang="lt-LT" b="1" dirty="0">
                <a:solidFill>
                  <a:srgbClr val="00B050"/>
                </a:solidFill>
              </a:rPr>
              <a:t>ą</a:t>
            </a:r>
            <a:r>
              <a:rPr lang="lt-LT" dirty="0"/>
              <a:t>syti, t</a:t>
            </a:r>
            <a:r>
              <a:rPr lang="lt-LT" b="1" dirty="0">
                <a:solidFill>
                  <a:srgbClr val="00B050"/>
                </a:solidFill>
              </a:rPr>
              <a:t>ę</a:t>
            </a:r>
            <a:r>
              <a:rPr lang="lt-LT" dirty="0"/>
              <a:t>sinys, t</a:t>
            </a:r>
            <a:r>
              <a:rPr lang="lt-LT" b="1" dirty="0">
                <a:solidFill>
                  <a:srgbClr val="00B050"/>
                </a:solidFill>
              </a:rPr>
              <a:t>ą</a:t>
            </a:r>
            <a:r>
              <a:rPr lang="lt-LT" dirty="0"/>
              <a:t>sus, t</a:t>
            </a:r>
            <a:r>
              <a:rPr lang="lt-LT" b="1" dirty="0">
                <a:solidFill>
                  <a:srgbClr val="00B050"/>
                </a:solidFill>
              </a:rPr>
              <a:t>į</a:t>
            </a:r>
            <a:r>
              <a:rPr lang="lt-LT" dirty="0"/>
              <a:t>soti, išt</a:t>
            </a:r>
            <a:r>
              <a:rPr lang="lt-LT" b="1" dirty="0">
                <a:solidFill>
                  <a:srgbClr val="00B050"/>
                </a:solidFill>
              </a:rPr>
              <a:t>į</a:t>
            </a:r>
            <a:r>
              <a:rPr lang="lt-LT" dirty="0"/>
              <a:t>sėlis;</a:t>
            </a:r>
          </a:p>
          <a:p>
            <a:pPr algn="just">
              <a:lnSpc>
                <a:spcPct val="110000"/>
              </a:lnSpc>
              <a:spcBef>
                <a:spcPts val="0"/>
              </a:spcBef>
            </a:pPr>
            <a:r>
              <a:rPr lang="lt-LT" dirty="0"/>
              <a:t>m</a:t>
            </a:r>
            <a:r>
              <a:rPr lang="lt-LT" b="1" dirty="0">
                <a:solidFill>
                  <a:srgbClr val="00B050"/>
                </a:solidFill>
              </a:rPr>
              <a:t>ą</a:t>
            </a:r>
            <a:r>
              <a:rPr lang="lt-LT" dirty="0"/>
              <a:t>styti, m</a:t>
            </a:r>
            <a:r>
              <a:rPr lang="lt-LT" b="1" dirty="0">
                <a:solidFill>
                  <a:srgbClr val="00B050"/>
                </a:solidFill>
              </a:rPr>
              <a:t>į</a:t>
            </a:r>
            <a:r>
              <a:rPr lang="lt-LT" dirty="0"/>
              <a:t>slė, m</a:t>
            </a:r>
            <a:r>
              <a:rPr lang="lt-LT" b="1" dirty="0">
                <a:solidFill>
                  <a:srgbClr val="00B050"/>
                </a:solidFill>
              </a:rPr>
              <a:t>ą</a:t>
            </a:r>
            <a:r>
              <a:rPr lang="lt-LT" dirty="0"/>
              <a:t>stymas, m</a:t>
            </a:r>
            <a:r>
              <a:rPr lang="lt-LT" b="1" dirty="0">
                <a:solidFill>
                  <a:srgbClr val="00B050"/>
                </a:solidFill>
              </a:rPr>
              <a:t>ą</a:t>
            </a:r>
            <a:r>
              <a:rPr lang="lt-LT" dirty="0"/>
              <a:t>stytojas;</a:t>
            </a:r>
          </a:p>
          <a:p>
            <a:pPr algn="just">
              <a:lnSpc>
                <a:spcPct val="110000"/>
              </a:lnSpc>
              <a:spcBef>
                <a:spcPts val="0"/>
              </a:spcBef>
            </a:pPr>
            <a:r>
              <a:rPr lang="lt-LT" dirty="0"/>
              <a:t>r</a:t>
            </a:r>
            <a:r>
              <a:rPr lang="lt-LT" b="1" dirty="0">
                <a:solidFill>
                  <a:srgbClr val="00B050"/>
                </a:solidFill>
              </a:rPr>
              <a:t>ą</a:t>
            </a:r>
            <a:r>
              <a:rPr lang="lt-LT" dirty="0"/>
              <a:t>žytis, įsir</a:t>
            </a:r>
            <a:r>
              <a:rPr lang="lt-LT" b="1" dirty="0">
                <a:solidFill>
                  <a:srgbClr val="00B050"/>
                </a:solidFill>
              </a:rPr>
              <a:t>ę</a:t>
            </a:r>
            <a:r>
              <a:rPr lang="lt-LT" dirty="0"/>
              <a:t>žti, r</a:t>
            </a:r>
            <a:r>
              <a:rPr lang="lt-LT" b="1" dirty="0">
                <a:solidFill>
                  <a:srgbClr val="00B050"/>
                </a:solidFill>
              </a:rPr>
              <a:t>ą</a:t>
            </a:r>
            <a:r>
              <a:rPr lang="lt-LT" dirty="0"/>
              <a:t>žymasis, </a:t>
            </a:r>
            <a:r>
              <a:rPr lang="lt-LT" dirty="0" err="1"/>
              <a:t>r</a:t>
            </a:r>
            <a:r>
              <a:rPr lang="lt-LT" b="1" dirty="0" err="1">
                <a:solidFill>
                  <a:srgbClr val="00B050"/>
                </a:solidFill>
              </a:rPr>
              <a:t>ą</a:t>
            </a:r>
            <a:r>
              <a:rPr lang="lt-LT" dirty="0" err="1"/>
              <a:t>žulys</a:t>
            </a:r>
            <a:r>
              <a:rPr lang="lt-LT" dirty="0"/>
              <a:t>;</a:t>
            </a:r>
          </a:p>
          <a:p>
            <a:pPr algn="just">
              <a:lnSpc>
                <a:spcPct val="110000"/>
              </a:lnSpc>
              <a:spcBef>
                <a:spcPts val="0"/>
              </a:spcBef>
            </a:pPr>
            <a:r>
              <a:rPr lang="lt-LT" dirty="0"/>
              <a:t>tr</a:t>
            </a:r>
            <a:r>
              <a:rPr lang="lt-LT" b="1" dirty="0">
                <a:solidFill>
                  <a:srgbClr val="00B050"/>
                </a:solidFill>
              </a:rPr>
              <a:t>ę</a:t>
            </a:r>
            <a:r>
              <a:rPr lang="lt-LT" dirty="0"/>
              <a:t>šti, tr</a:t>
            </a:r>
            <a:r>
              <a:rPr lang="lt-LT" b="1" dirty="0">
                <a:solidFill>
                  <a:srgbClr val="00B050"/>
                </a:solidFill>
              </a:rPr>
              <a:t>ą</a:t>
            </a:r>
            <a:r>
              <a:rPr lang="lt-LT" dirty="0"/>
              <a:t>šos, tr</a:t>
            </a:r>
            <a:r>
              <a:rPr lang="lt-LT" b="1" dirty="0">
                <a:solidFill>
                  <a:srgbClr val="00B050"/>
                </a:solidFill>
              </a:rPr>
              <a:t>ę</a:t>
            </a:r>
            <a:r>
              <a:rPr lang="lt-LT" dirty="0"/>
              <a:t>šimas ir kt. </a:t>
            </a:r>
          </a:p>
          <a:p>
            <a:pPr algn="just">
              <a:lnSpc>
                <a:spcPct val="110000"/>
              </a:lnSpc>
              <a:spcBef>
                <a:spcPts val="0"/>
              </a:spcBef>
            </a:pPr>
            <a:r>
              <a:rPr lang="lt-LT" b="1" dirty="0"/>
              <a:t>Pastaba</a:t>
            </a:r>
            <a:r>
              <a:rPr lang="lt-LT" dirty="0"/>
              <a:t>: nosinių balsių nerašome veiksmažodžių šaknyse, kai jų balsių kaitos eilėje yra </a:t>
            </a:r>
            <a:r>
              <a:rPr lang="lt-LT" b="1" i="1" dirty="0">
                <a:solidFill>
                  <a:schemeClr val="accent4">
                    <a:lumMod val="75000"/>
                  </a:schemeClr>
                </a:solidFill>
              </a:rPr>
              <a:t>ė</a:t>
            </a:r>
            <a:r>
              <a:rPr lang="lt-LT" dirty="0"/>
              <a:t>, pavyzdžiui: gr</a:t>
            </a:r>
            <a:r>
              <a:rPr lang="lt-LT" dirty="0">
                <a:solidFill>
                  <a:schemeClr val="accent4">
                    <a:lumMod val="75000"/>
                  </a:schemeClr>
                </a:solidFill>
              </a:rPr>
              <a:t>a</a:t>
            </a:r>
            <a:r>
              <a:rPr lang="lt-LT" dirty="0"/>
              <a:t>syti, gr</a:t>
            </a:r>
            <a:r>
              <a:rPr lang="lt-LT" dirty="0">
                <a:solidFill>
                  <a:schemeClr val="accent4">
                    <a:lumMod val="75000"/>
                  </a:schemeClr>
                </a:solidFill>
              </a:rPr>
              <a:t>a</a:t>
            </a:r>
            <a:r>
              <a:rPr lang="lt-LT" dirty="0"/>
              <a:t>so, gr</a:t>
            </a:r>
            <a:r>
              <a:rPr lang="lt-LT" dirty="0">
                <a:solidFill>
                  <a:schemeClr val="accent4">
                    <a:lumMod val="75000"/>
                  </a:schemeClr>
                </a:solidFill>
              </a:rPr>
              <a:t>e</a:t>
            </a:r>
            <a:r>
              <a:rPr lang="lt-LT" dirty="0"/>
              <a:t>sia – gr</a:t>
            </a:r>
            <a:r>
              <a:rPr lang="lt-LT" dirty="0">
                <a:solidFill>
                  <a:schemeClr val="accent4">
                    <a:lumMod val="75000"/>
                  </a:schemeClr>
                </a:solidFill>
              </a:rPr>
              <a:t>ė</a:t>
            </a:r>
            <a:r>
              <a:rPr lang="lt-LT" dirty="0"/>
              <a:t>sė; dr</a:t>
            </a:r>
            <a:r>
              <a:rPr lang="lt-LT" dirty="0">
                <a:solidFill>
                  <a:schemeClr val="accent4">
                    <a:lumMod val="75000"/>
                  </a:schemeClr>
                </a:solidFill>
              </a:rPr>
              <a:t>a</a:t>
            </a:r>
            <a:r>
              <a:rPr lang="lt-LT" dirty="0"/>
              <a:t>skyti, dr</a:t>
            </a:r>
            <a:r>
              <a:rPr lang="lt-LT" dirty="0">
                <a:solidFill>
                  <a:schemeClr val="accent4">
                    <a:lumMod val="75000"/>
                  </a:schemeClr>
                </a:solidFill>
              </a:rPr>
              <a:t>a</a:t>
            </a:r>
            <a:r>
              <a:rPr lang="lt-LT" dirty="0"/>
              <a:t>sko, dr</a:t>
            </a:r>
            <a:r>
              <a:rPr lang="lt-LT" dirty="0">
                <a:solidFill>
                  <a:schemeClr val="accent4">
                    <a:lumMod val="75000"/>
                  </a:schemeClr>
                </a:solidFill>
              </a:rPr>
              <a:t>e</a:t>
            </a:r>
            <a:r>
              <a:rPr lang="lt-LT" dirty="0"/>
              <a:t>skia – dr</a:t>
            </a:r>
            <a:r>
              <a:rPr lang="lt-LT" dirty="0">
                <a:solidFill>
                  <a:schemeClr val="accent4">
                    <a:lumMod val="75000"/>
                  </a:schemeClr>
                </a:solidFill>
              </a:rPr>
              <a:t>ė</a:t>
            </a:r>
            <a:r>
              <a:rPr lang="lt-LT" dirty="0"/>
              <a:t>skė; dv</a:t>
            </a:r>
            <a:r>
              <a:rPr lang="lt-LT" dirty="0">
                <a:solidFill>
                  <a:schemeClr val="accent4">
                    <a:lumMod val="75000"/>
                  </a:schemeClr>
                </a:solidFill>
              </a:rPr>
              <a:t>e</a:t>
            </a:r>
            <a:r>
              <a:rPr lang="lt-LT" dirty="0"/>
              <a:t>sia – dv</a:t>
            </a:r>
            <a:r>
              <a:rPr lang="lt-LT" dirty="0">
                <a:solidFill>
                  <a:schemeClr val="accent4">
                    <a:lumMod val="75000"/>
                  </a:schemeClr>
                </a:solidFill>
              </a:rPr>
              <a:t>ė</a:t>
            </a:r>
            <a:r>
              <a:rPr lang="lt-LT" dirty="0"/>
              <a:t>sė ir kt.</a:t>
            </a:r>
          </a:p>
        </p:txBody>
      </p:sp>
      <p:pic>
        <p:nvPicPr>
          <p:cNvPr id="5" name="Paveikslėlis 4">
            <a:extLst>
              <a:ext uri="{FF2B5EF4-FFF2-40B4-BE49-F238E27FC236}">
                <a16:creationId xmlns:a16="http://schemas.microsoft.com/office/drawing/2014/main" id="{3087B789-1C35-A9BB-18AF-DACAD048C856}"/>
              </a:ext>
            </a:extLst>
          </p:cNvPr>
          <p:cNvPicPr>
            <a:picLocks noChangeAspect="1"/>
          </p:cNvPicPr>
          <p:nvPr/>
        </p:nvPicPr>
        <p:blipFill>
          <a:blip r:embed="rId2"/>
          <a:stretch>
            <a:fillRect/>
          </a:stretch>
        </p:blipFill>
        <p:spPr>
          <a:xfrm>
            <a:off x="10112026" y="3020162"/>
            <a:ext cx="1634261" cy="1829173"/>
          </a:xfrm>
          <a:prstGeom prst="rect">
            <a:avLst/>
          </a:prstGeom>
        </p:spPr>
      </p:pic>
    </p:spTree>
    <p:extLst>
      <p:ext uri="{BB962C8B-B14F-4D97-AF65-F5344CB8AC3E}">
        <p14:creationId xmlns:p14="http://schemas.microsoft.com/office/powerpoint/2010/main" val="1392719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DF3CF55-C07C-0107-BB09-DAF9749FBED1}"/>
              </a:ext>
            </a:extLst>
          </p:cNvPr>
          <p:cNvSpPr>
            <a:spLocks noGrp="1"/>
          </p:cNvSpPr>
          <p:nvPr>
            <p:ph type="title"/>
          </p:nvPr>
        </p:nvSpPr>
        <p:spPr/>
        <p:txBody>
          <a:bodyPr/>
          <a:lstStyle/>
          <a:p>
            <a:r>
              <a:rPr lang="pt-BR" dirty="0"/>
              <a:t>Pratimas. Įrašykite nosines raides </a:t>
            </a:r>
            <a:r>
              <a:rPr lang="pt-BR" dirty="0">
                <a:solidFill>
                  <a:srgbClr val="00B050"/>
                </a:solidFill>
              </a:rPr>
              <a:t>ą</a:t>
            </a:r>
            <a:r>
              <a:rPr lang="lt-LT" dirty="0">
                <a:solidFill>
                  <a:srgbClr val="00B050"/>
                </a:solidFill>
              </a:rPr>
              <a:t>, ę</a:t>
            </a:r>
            <a:r>
              <a:rPr lang="pt-BR" dirty="0">
                <a:solidFill>
                  <a:srgbClr val="00B050"/>
                </a:solidFill>
              </a:rPr>
              <a:t> </a:t>
            </a:r>
            <a:r>
              <a:rPr lang="pt-BR" dirty="0"/>
              <a:t>ar </a:t>
            </a:r>
            <a:r>
              <a:rPr lang="lt-LT" dirty="0">
                <a:solidFill>
                  <a:srgbClr val="00B050"/>
                </a:solidFill>
              </a:rPr>
              <a:t>į</a:t>
            </a:r>
            <a:r>
              <a:rPr lang="pt-BR" dirty="0"/>
              <a:t>.</a:t>
            </a:r>
            <a:endParaRPr lang="lt-LT" dirty="0"/>
          </a:p>
        </p:txBody>
      </p:sp>
      <p:sp>
        <p:nvSpPr>
          <p:cNvPr id="3" name="Turinio vietos rezervavimo ženklas 2">
            <a:extLst>
              <a:ext uri="{FF2B5EF4-FFF2-40B4-BE49-F238E27FC236}">
                <a16:creationId xmlns:a16="http://schemas.microsoft.com/office/drawing/2014/main" id="{A16DB1C1-B5C6-E7D4-FD6B-C1F09F7B68D5}"/>
              </a:ext>
            </a:extLst>
          </p:cNvPr>
          <p:cNvSpPr>
            <a:spLocks noGrp="1"/>
          </p:cNvSpPr>
          <p:nvPr>
            <p:ph idx="1"/>
          </p:nvPr>
        </p:nvSpPr>
        <p:spPr/>
        <p:txBody>
          <a:bodyPr>
            <a:normAutofit lnSpcReduction="10000"/>
          </a:bodyPr>
          <a:lstStyle/>
          <a:p>
            <a:pPr marL="514350" indent="-514350">
              <a:buFont typeface="+mj-lt"/>
              <a:buAutoNum type="arabicPeriod"/>
            </a:pPr>
            <a:r>
              <a:rPr lang="lt-LT" dirty="0" err="1"/>
              <a:t>Dr</a:t>
            </a:r>
            <a:r>
              <a:rPr lang="lt-LT" dirty="0"/>
              <a:t>___sus žmogus gali įveikti baimę, išgąstį ir </a:t>
            </a:r>
            <a:r>
              <a:rPr lang="lt-LT" dirty="0" err="1"/>
              <a:t>išdr</a:t>
            </a:r>
            <a:r>
              <a:rPr lang="lt-LT" dirty="0"/>
              <a:t>___</a:t>
            </a:r>
            <a:r>
              <a:rPr lang="lt-LT" dirty="0" err="1"/>
              <a:t>sti</a:t>
            </a:r>
            <a:r>
              <a:rPr lang="lt-LT" dirty="0"/>
              <a:t> padaryti žygdarbį. </a:t>
            </a:r>
          </a:p>
          <a:p>
            <a:pPr marL="514350" indent="-514350">
              <a:buFont typeface="+mj-lt"/>
              <a:buAutoNum type="arabicPeriod"/>
            </a:pPr>
            <a:r>
              <a:rPr lang="lt-LT" dirty="0"/>
              <a:t>Mano senelio darže žydi jurginai, medetkos ir </a:t>
            </a:r>
            <a:r>
              <a:rPr lang="lt-LT" dirty="0" err="1"/>
              <a:t>saulėgr</a:t>
            </a:r>
            <a:r>
              <a:rPr lang="lt-LT" dirty="0"/>
              <a:t>____žos. </a:t>
            </a:r>
          </a:p>
          <a:p>
            <a:pPr marL="514350" indent="-514350">
              <a:buFont typeface="+mj-lt"/>
              <a:buAutoNum type="arabicPeriod"/>
            </a:pPr>
            <a:r>
              <a:rPr lang="lt-LT" dirty="0"/>
              <a:t>Pamoka </a:t>
            </a:r>
            <a:r>
              <a:rPr lang="lt-LT" dirty="0" err="1"/>
              <a:t>t___sėsi</a:t>
            </a:r>
            <a:r>
              <a:rPr lang="lt-LT" dirty="0"/>
              <a:t> taip ilgai, kad aš pajutau nuobodulį.</a:t>
            </a:r>
          </a:p>
          <a:p>
            <a:pPr marL="514350" indent="-514350">
              <a:buFont typeface="+mj-lt"/>
              <a:buAutoNum type="arabicPeriod"/>
            </a:pPr>
            <a:r>
              <a:rPr lang="lt-LT" dirty="0"/>
              <a:t>Skaityti, kaip ir m____</a:t>
            </a:r>
            <a:r>
              <a:rPr lang="lt-LT" dirty="0" err="1"/>
              <a:t>styti</a:t>
            </a:r>
            <a:r>
              <a:rPr lang="lt-LT" dirty="0"/>
              <a:t>, nėra lengva. </a:t>
            </a:r>
          </a:p>
          <a:p>
            <a:pPr marL="514350" indent="-514350">
              <a:buFont typeface="+mj-lt"/>
              <a:buAutoNum type="arabicPeriod"/>
            </a:pPr>
            <a:r>
              <a:rPr lang="lt-LT" dirty="0"/>
              <a:t>Įmink m____</a:t>
            </a:r>
            <a:r>
              <a:rPr lang="lt-LT" dirty="0" err="1"/>
              <a:t>slę</a:t>
            </a:r>
            <a:r>
              <a:rPr lang="lt-LT" dirty="0"/>
              <a:t>: </a:t>
            </a:r>
            <a:r>
              <a:rPr lang="lt-LT" i="1" dirty="0"/>
              <a:t>Dvi sesutės per kalnelį nesueina. </a:t>
            </a:r>
          </a:p>
          <a:p>
            <a:pPr marL="514350" indent="-514350">
              <a:buFont typeface="+mj-lt"/>
              <a:buAutoNum type="arabicPeriod"/>
            </a:pPr>
            <a:r>
              <a:rPr lang="lt-LT" dirty="0"/>
              <a:t>Iš ryto visi mėgstame r____</a:t>
            </a:r>
            <a:r>
              <a:rPr lang="lt-LT" dirty="0" err="1"/>
              <a:t>žytis</a:t>
            </a:r>
            <a:r>
              <a:rPr lang="lt-LT" dirty="0"/>
              <a:t> ir kitaip mankštintis. </a:t>
            </a:r>
          </a:p>
          <a:p>
            <a:pPr marL="514350" indent="-514350">
              <a:buFont typeface="+mj-lt"/>
              <a:buAutoNum type="arabicPeriod"/>
            </a:pPr>
            <a:r>
              <a:rPr lang="lt-LT" dirty="0"/>
              <a:t>Jei nori, kad daržovės gerai augtų, žemę reikia </a:t>
            </a:r>
            <a:r>
              <a:rPr lang="lt-LT" dirty="0" err="1"/>
              <a:t>patr</a:t>
            </a:r>
            <a:r>
              <a:rPr lang="lt-LT" dirty="0"/>
              <a:t>____</a:t>
            </a:r>
            <a:r>
              <a:rPr lang="lt-LT" dirty="0" err="1"/>
              <a:t>šti</a:t>
            </a:r>
            <a:r>
              <a:rPr lang="lt-LT" dirty="0"/>
              <a:t>. </a:t>
            </a:r>
          </a:p>
          <a:p>
            <a:pPr marL="514350" indent="-514350">
              <a:buFont typeface="+mj-lt"/>
              <a:buAutoNum type="arabicPeriod"/>
            </a:pPr>
            <a:r>
              <a:rPr lang="lt-LT" dirty="0"/>
              <a:t>Kada skaitysime istorijos t___</a:t>
            </a:r>
            <a:r>
              <a:rPr lang="lt-LT" dirty="0" err="1"/>
              <a:t>sinį</a:t>
            </a:r>
            <a:r>
              <a:rPr lang="lt-LT" dirty="0"/>
              <a:t>? </a:t>
            </a:r>
          </a:p>
          <a:p>
            <a:endParaRPr lang="lt-LT" dirty="0"/>
          </a:p>
          <a:p>
            <a:endParaRPr lang="lt-LT" dirty="0"/>
          </a:p>
        </p:txBody>
      </p:sp>
    </p:spTree>
    <p:extLst>
      <p:ext uri="{BB962C8B-B14F-4D97-AF65-F5344CB8AC3E}">
        <p14:creationId xmlns:p14="http://schemas.microsoft.com/office/powerpoint/2010/main" val="3050574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D239CE5-CD96-4932-5F07-5B459E873EA3}"/>
              </a:ext>
            </a:extLst>
          </p:cNvPr>
          <p:cNvSpPr>
            <a:spLocks noGrp="1"/>
          </p:cNvSpPr>
          <p:nvPr>
            <p:ph type="title"/>
          </p:nvPr>
        </p:nvSpPr>
        <p:spPr/>
        <p:txBody>
          <a:bodyPr>
            <a:noAutofit/>
          </a:bodyPr>
          <a:lstStyle/>
          <a:p>
            <a:r>
              <a:rPr lang="lt-LT" sz="3600" dirty="0"/>
              <a:t>Perskaitykite sakmę ir raskite žodžius, kurie atitinka taisyklę: </a:t>
            </a:r>
            <a:r>
              <a:rPr lang="lt-LT" sz="3200" dirty="0">
                <a:solidFill>
                  <a:srgbClr val="7030A0"/>
                </a:solidFill>
              </a:rPr>
              <a:t>balsės </a:t>
            </a:r>
            <a:r>
              <a:rPr lang="lt-LT" sz="3200" b="1" i="1" dirty="0">
                <a:solidFill>
                  <a:srgbClr val="00B050"/>
                </a:solidFill>
              </a:rPr>
              <a:t>ą, ę, į </a:t>
            </a:r>
            <a:r>
              <a:rPr lang="lt-LT" sz="3200" dirty="0">
                <a:solidFill>
                  <a:srgbClr val="7030A0"/>
                </a:solidFill>
              </a:rPr>
              <a:t>žodžių šaknyse rašomos, kai jomis žymimi garsai giminiškuose žodžiuose kaitaliojasi tarpusavyje</a:t>
            </a:r>
            <a:r>
              <a:rPr lang="lt-LT" sz="3200" dirty="0"/>
              <a:t>: </a:t>
            </a:r>
          </a:p>
        </p:txBody>
      </p:sp>
      <p:sp>
        <p:nvSpPr>
          <p:cNvPr id="3" name="Turinio vietos rezervavimo ženklas 2">
            <a:extLst>
              <a:ext uri="{FF2B5EF4-FFF2-40B4-BE49-F238E27FC236}">
                <a16:creationId xmlns:a16="http://schemas.microsoft.com/office/drawing/2014/main" id="{FCB21BD7-FC5A-9F11-6B31-0ED998FB52DA}"/>
              </a:ext>
            </a:extLst>
          </p:cNvPr>
          <p:cNvSpPr>
            <a:spLocks noGrp="1"/>
          </p:cNvSpPr>
          <p:nvPr>
            <p:ph idx="1"/>
          </p:nvPr>
        </p:nvSpPr>
        <p:spPr>
          <a:xfrm>
            <a:off x="838200" y="1825625"/>
            <a:ext cx="10515600" cy="4667250"/>
          </a:xfrm>
        </p:spPr>
        <p:txBody>
          <a:bodyPr>
            <a:normAutofit fontScale="77500" lnSpcReduction="20000"/>
          </a:bodyPr>
          <a:lstStyle/>
          <a:p>
            <a:pPr marL="0" indent="271463" algn="ctr">
              <a:lnSpc>
                <a:spcPct val="120000"/>
              </a:lnSpc>
              <a:spcBef>
                <a:spcPts val="0"/>
              </a:spcBef>
              <a:buNone/>
            </a:pPr>
            <a:r>
              <a:rPr lang="lt-LT" dirty="0"/>
              <a:t>Grįžulo Ratai</a:t>
            </a:r>
          </a:p>
          <a:p>
            <a:pPr marL="0" indent="271463" algn="just">
              <a:lnSpc>
                <a:spcPct val="120000"/>
              </a:lnSpc>
              <a:spcBef>
                <a:spcPts val="0"/>
              </a:spcBef>
              <a:buNone/>
            </a:pPr>
            <a:r>
              <a:rPr lang="lt-LT" dirty="0"/>
              <a:t>Seniai, labai seniai žemėj buvo labai didelė sausra – išdžiūvo visas vanduo. Žmonės nebeturėjo ko atsigerti. Vieną naktį iš namų išėjo mergikė su </a:t>
            </a:r>
            <a:r>
              <a:rPr lang="lt-LT" dirty="0" err="1"/>
              <a:t>samčiuku</a:t>
            </a:r>
            <a:r>
              <a:rPr lang="lt-LT" dirty="0"/>
              <a:t> vandens savo sergančiai motinai parnešti. Ėjo </a:t>
            </a:r>
            <a:r>
              <a:rPr lang="lt-LT" dirty="0" err="1"/>
              <a:t>ėjo</a:t>
            </a:r>
            <a:r>
              <a:rPr lang="lt-LT" dirty="0"/>
              <a:t>, nuvargo ir atsigulusi užmigo. Atsibudusi mato – </a:t>
            </a:r>
            <a:r>
              <a:rPr lang="lt-LT" dirty="0" err="1"/>
              <a:t>samčiukas</a:t>
            </a:r>
            <a:r>
              <a:rPr lang="lt-LT" dirty="0"/>
              <a:t> pilnas vandens. Ji tą vandenį norėjo nešti motinai – tekina lėkė ir užkliuvo už šuniuko. Šuniukas gailiai sucypė, ir mergikei pagailo jo – pagirdė vandeniu. O kai mergikė paėmė </a:t>
            </a:r>
            <a:r>
              <a:rPr lang="lt-LT" dirty="0" err="1"/>
              <a:t>samčiuką</a:t>
            </a:r>
            <a:r>
              <a:rPr lang="lt-LT" dirty="0"/>
              <a:t>, tas iš medinio pavirto į sidabrinį. Mergikė parnešė vandens ir padavė motinai, o motina sako:</a:t>
            </a:r>
          </a:p>
          <a:p>
            <a:pPr marL="0" indent="271463" algn="just">
              <a:lnSpc>
                <a:spcPct val="120000"/>
              </a:lnSpc>
              <a:spcBef>
                <a:spcPts val="0"/>
              </a:spcBef>
              <a:buNone/>
            </a:pPr>
            <a:r>
              <a:rPr lang="lt-LT" dirty="0"/>
              <a:t> – Aš jau greit mirsiu, gerk tu pati. </a:t>
            </a:r>
          </a:p>
          <a:p>
            <a:pPr marL="0" indent="271463" algn="just">
              <a:lnSpc>
                <a:spcPct val="120000"/>
              </a:lnSpc>
              <a:spcBef>
                <a:spcPts val="0"/>
              </a:spcBef>
              <a:buNone/>
            </a:pPr>
            <a:r>
              <a:rPr lang="lt-LT" dirty="0"/>
              <a:t>Tuo tarpu į trobą įėjo pakeleivis žmogus ir paprašė atsigerti. Mergikė davė jam atsigerti, pati negėrusi. Samtelyje </a:t>
            </a:r>
            <a:r>
              <a:rPr lang="lt-LT" dirty="0" err="1"/>
              <a:t>rados</a:t>
            </a:r>
            <a:r>
              <a:rPr lang="lt-LT" dirty="0"/>
              <a:t> septyni dideli deimantai, iš jų pasipylė skaidrus vanduo. Tie deimantai pakilo į viršų, į dangų, ir pavirto žvaigždynu. </a:t>
            </a:r>
          </a:p>
          <a:p>
            <a:pPr marL="0" indent="271463" algn="just">
              <a:lnSpc>
                <a:spcPct val="120000"/>
              </a:lnSpc>
              <a:spcBef>
                <a:spcPts val="0"/>
              </a:spcBef>
              <a:buNone/>
            </a:pPr>
            <a:r>
              <a:rPr lang="lt-LT" dirty="0"/>
              <a:t>Dabar tą žvaigždyną vadina Samteliu, arba Grįžulo Ratais.</a:t>
            </a:r>
          </a:p>
        </p:txBody>
      </p:sp>
    </p:spTree>
    <p:extLst>
      <p:ext uri="{BB962C8B-B14F-4D97-AF65-F5344CB8AC3E}">
        <p14:creationId xmlns:p14="http://schemas.microsoft.com/office/powerpoint/2010/main" val="2560357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11C72BB-1D59-72AF-1DAE-52764AC3FE23}"/>
              </a:ext>
            </a:extLst>
          </p:cNvPr>
          <p:cNvSpPr>
            <a:spLocks noGrp="1"/>
          </p:cNvSpPr>
          <p:nvPr>
            <p:ph type="title"/>
          </p:nvPr>
        </p:nvSpPr>
        <p:spPr>
          <a:xfrm>
            <a:off x="838200" y="365126"/>
            <a:ext cx="10515600" cy="820580"/>
          </a:xfrm>
        </p:spPr>
        <p:txBody>
          <a:bodyPr/>
          <a:lstStyle/>
          <a:p>
            <a:r>
              <a:rPr lang="lt-LT" dirty="0"/>
              <a:t>Apie kokius Grįžulo Ratus kalbama?</a:t>
            </a:r>
          </a:p>
        </p:txBody>
      </p:sp>
      <p:pic>
        <p:nvPicPr>
          <p:cNvPr id="5" name="Turinio vietos rezervavimo ženklas 4">
            <a:extLst>
              <a:ext uri="{FF2B5EF4-FFF2-40B4-BE49-F238E27FC236}">
                <a16:creationId xmlns:a16="http://schemas.microsoft.com/office/drawing/2014/main" id="{619B6E98-4DB4-46DE-A6DE-9E6D1C816F00}"/>
              </a:ext>
            </a:extLst>
          </p:cNvPr>
          <p:cNvPicPr>
            <a:picLocks noGrp="1" noChangeAspect="1"/>
          </p:cNvPicPr>
          <p:nvPr>
            <p:ph idx="1"/>
          </p:nvPr>
        </p:nvPicPr>
        <p:blipFill>
          <a:blip r:embed="rId2"/>
          <a:stretch>
            <a:fillRect/>
          </a:stretch>
        </p:blipFill>
        <p:spPr>
          <a:xfrm>
            <a:off x="2311120" y="1439479"/>
            <a:ext cx="7281150" cy="4851639"/>
          </a:xfrm>
        </p:spPr>
      </p:pic>
    </p:spTree>
    <p:extLst>
      <p:ext uri="{BB962C8B-B14F-4D97-AF65-F5344CB8AC3E}">
        <p14:creationId xmlns:p14="http://schemas.microsoft.com/office/powerpoint/2010/main" val="352111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442DB6E-A9D8-6E18-AB16-FB49E9496FFC}"/>
              </a:ext>
            </a:extLst>
          </p:cNvPr>
          <p:cNvSpPr>
            <a:spLocks noGrp="1"/>
          </p:cNvSpPr>
          <p:nvPr>
            <p:ph type="title"/>
          </p:nvPr>
        </p:nvSpPr>
        <p:spPr/>
        <p:txBody>
          <a:bodyPr/>
          <a:lstStyle/>
          <a:p>
            <a:r>
              <a:rPr lang="lt-LT" dirty="0"/>
              <a:t>4. Kada rašomos nosinės balsės </a:t>
            </a:r>
            <a:r>
              <a:rPr lang="lt-LT" b="1" dirty="0">
                <a:solidFill>
                  <a:srgbClr val="00B050"/>
                </a:solidFill>
              </a:rPr>
              <a:t>ą, ę</a:t>
            </a:r>
            <a:r>
              <a:rPr lang="lt-LT" dirty="0"/>
              <a:t>?</a:t>
            </a:r>
          </a:p>
        </p:txBody>
      </p:sp>
      <p:sp>
        <p:nvSpPr>
          <p:cNvPr id="3" name="Turinio vietos rezervavimo ženklas 2">
            <a:extLst>
              <a:ext uri="{FF2B5EF4-FFF2-40B4-BE49-F238E27FC236}">
                <a16:creationId xmlns:a16="http://schemas.microsoft.com/office/drawing/2014/main" id="{133F209D-951E-3261-4DE4-2D70A0FD882E}"/>
              </a:ext>
            </a:extLst>
          </p:cNvPr>
          <p:cNvSpPr>
            <a:spLocks noGrp="1"/>
          </p:cNvSpPr>
          <p:nvPr>
            <p:ph idx="1"/>
          </p:nvPr>
        </p:nvSpPr>
        <p:spPr/>
        <p:txBody>
          <a:bodyPr/>
          <a:lstStyle/>
          <a:p>
            <a:pPr>
              <a:lnSpc>
                <a:spcPct val="100000"/>
              </a:lnSpc>
              <a:spcBef>
                <a:spcPts val="0"/>
              </a:spcBef>
            </a:pPr>
            <a:r>
              <a:rPr lang="lt-LT" dirty="0"/>
              <a:t>Balsės </a:t>
            </a:r>
            <a:r>
              <a:rPr lang="lt-LT" b="1" i="1" dirty="0">
                <a:solidFill>
                  <a:srgbClr val="00B050"/>
                </a:solidFill>
              </a:rPr>
              <a:t>ą, ę</a:t>
            </a:r>
            <a:r>
              <a:rPr lang="lt-LT" dirty="0"/>
              <a:t> rašomos </a:t>
            </a:r>
            <a:r>
              <a:rPr lang="lt-LT" b="1" dirty="0"/>
              <a:t>tik</a:t>
            </a:r>
            <a:r>
              <a:rPr lang="lt-LT" dirty="0"/>
              <a:t> veiksmažodžių esamojo laiko (ką veikia?) šaknyse ir iš jo padarytose formose, kai jomis žymimi garsai išlieka ilgi tiek kirčiuotame, tiek nekirčiuotame skiemenyje: </a:t>
            </a:r>
          </a:p>
          <a:p>
            <a:pPr marL="0" indent="0">
              <a:lnSpc>
                <a:spcPct val="100000"/>
              </a:lnSpc>
              <a:spcBef>
                <a:spcPts val="0"/>
              </a:spcBef>
              <a:buNone/>
            </a:pPr>
            <a:endParaRPr lang="lt-LT" dirty="0"/>
          </a:p>
          <a:p>
            <a:pPr marL="0" indent="271463">
              <a:lnSpc>
                <a:spcPct val="100000"/>
              </a:lnSpc>
              <a:spcBef>
                <a:spcPts val="0"/>
              </a:spcBef>
              <a:buNone/>
            </a:pPr>
            <a:r>
              <a:rPr lang="lt-LT" dirty="0"/>
              <a:t>b</a:t>
            </a:r>
            <a:r>
              <a:rPr lang="lt-LT" b="1" dirty="0">
                <a:solidFill>
                  <a:srgbClr val="00B050"/>
                </a:solidFill>
              </a:rPr>
              <a:t>ą</a:t>
            </a:r>
            <a:r>
              <a:rPr lang="lt-LT" dirty="0"/>
              <a:t>la, g</a:t>
            </a:r>
            <a:r>
              <a:rPr lang="lt-LT" b="1" dirty="0">
                <a:solidFill>
                  <a:srgbClr val="00B050"/>
                </a:solidFill>
              </a:rPr>
              <a:t>ę</a:t>
            </a:r>
            <a:r>
              <a:rPr lang="lt-LT" dirty="0"/>
              <a:t>sta, gl</a:t>
            </a:r>
            <a:r>
              <a:rPr lang="lt-LT" b="1" dirty="0">
                <a:solidFill>
                  <a:srgbClr val="00B050"/>
                </a:solidFill>
              </a:rPr>
              <a:t>ę</a:t>
            </a:r>
            <a:r>
              <a:rPr lang="lt-LT" dirty="0"/>
              <a:t>žta, </a:t>
            </a:r>
            <a:r>
              <a:rPr lang="lt-LT" dirty="0" err="1"/>
              <a:t>k</a:t>
            </a:r>
            <a:r>
              <a:rPr lang="lt-LT" b="1" dirty="0" err="1">
                <a:solidFill>
                  <a:srgbClr val="00B050"/>
                </a:solidFill>
              </a:rPr>
              <a:t>ą</a:t>
            </a:r>
            <a:r>
              <a:rPr lang="lt-LT" dirty="0" err="1"/>
              <a:t>ra</a:t>
            </a:r>
            <a:r>
              <a:rPr lang="lt-LT" dirty="0"/>
              <a:t>, kn</a:t>
            </a:r>
            <a:r>
              <a:rPr lang="lt-LT" b="1" dirty="0">
                <a:solidFill>
                  <a:srgbClr val="00B050"/>
                </a:solidFill>
              </a:rPr>
              <a:t>ę</a:t>
            </a:r>
            <a:r>
              <a:rPr lang="lt-LT" dirty="0"/>
              <a:t>žta, k</a:t>
            </a:r>
            <a:r>
              <a:rPr lang="lt-LT" b="1" dirty="0">
                <a:solidFill>
                  <a:srgbClr val="00B050"/>
                </a:solidFill>
              </a:rPr>
              <a:t>ę</a:t>
            </a:r>
            <a:r>
              <a:rPr lang="lt-LT" dirty="0"/>
              <a:t>žta, </a:t>
            </a:r>
          </a:p>
          <a:p>
            <a:pPr marL="0" indent="271463">
              <a:lnSpc>
                <a:spcPct val="100000"/>
              </a:lnSpc>
              <a:spcBef>
                <a:spcPts val="0"/>
              </a:spcBef>
              <a:buNone/>
            </a:pPr>
            <a:r>
              <a:rPr lang="lt-LT" dirty="0"/>
              <a:t>m</a:t>
            </a:r>
            <a:r>
              <a:rPr lang="lt-LT" b="1" dirty="0">
                <a:solidFill>
                  <a:srgbClr val="00B050"/>
                </a:solidFill>
              </a:rPr>
              <a:t>ą</a:t>
            </a:r>
            <a:r>
              <a:rPr lang="lt-LT" dirty="0"/>
              <a:t>žta, s</a:t>
            </a:r>
            <a:r>
              <a:rPr lang="lt-LT" b="1" dirty="0">
                <a:solidFill>
                  <a:srgbClr val="00B050"/>
                </a:solidFill>
              </a:rPr>
              <a:t>ą</a:t>
            </a:r>
            <a:r>
              <a:rPr lang="lt-LT" dirty="0"/>
              <a:t>la, š</a:t>
            </a:r>
            <a:r>
              <a:rPr lang="lt-LT" b="1" dirty="0">
                <a:solidFill>
                  <a:srgbClr val="00B050"/>
                </a:solidFill>
              </a:rPr>
              <a:t>ą</a:t>
            </a:r>
            <a:r>
              <a:rPr lang="lt-LT" dirty="0"/>
              <a:t>la, š</a:t>
            </a:r>
            <a:r>
              <a:rPr lang="lt-LT" b="1" dirty="0">
                <a:solidFill>
                  <a:srgbClr val="00B050"/>
                </a:solidFill>
              </a:rPr>
              <a:t>ą</a:t>
            </a:r>
            <a:r>
              <a:rPr lang="lt-LT" dirty="0"/>
              <a:t>šta, t</a:t>
            </a:r>
            <a:r>
              <a:rPr lang="lt-LT" b="1" dirty="0">
                <a:solidFill>
                  <a:srgbClr val="00B050"/>
                </a:solidFill>
              </a:rPr>
              <a:t>ę</a:t>
            </a:r>
            <a:r>
              <a:rPr lang="lt-LT" dirty="0"/>
              <a:t>žta, tr</a:t>
            </a:r>
            <a:r>
              <a:rPr lang="lt-LT" b="1" dirty="0">
                <a:solidFill>
                  <a:srgbClr val="00B050"/>
                </a:solidFill>
              </a:rPr>
              <a:t>ę</a:t>
            </a:r>
            <a:r>
              <a:rPr lang="lt-LT" dirty="0"/>
              <a:t>šta, </a:t>
            </a:r>
          </a:p>
          <a:p>
            <a:pPr marL="0" indent="271463">
              <a:lnSpc>
                <a:spcPct val="100000"/>
              </a:lnSpc>
              <a:spcBef>
                <a:spcPts val="0"/>
              </a:spcBef>
              <a:buNone/>
            </a:pPr>
            <a:r>
              <a:rPr lang="lt-LT" dirty="0"/>
              <a:t>žab</a:t>
            </a:r>
            <a:r>
              <a:rPr lang="lt-LT" b="1" dirty="0">
                <a:solidFill>
                  <a:srgbClr val="00B050"/>
                </a:solidFill>
              </a:rPr>
              <a:t>ą</a:t>
            </a:r>
            <a:r>
              <a:rPr lang="lt-LT" dirty="0"/>
              <a:t>la ir kt. </a:t>
            </a:r>
          </a:p>
          <a:p>
            <a:pPr marL="0" indent="271463">
              <a:lnSpc>
                <a:spcPct val="100000"/>
              </a:lnSpc>
              <a:spcBef>
                <a:spcPts val="0"/>
              </a:spcBef>
              <a:buNone/>
            </a:pPr>
            <a:r>
              <a:rPr lang="lt-LT" dirty="0"/>
              <a:t>š</a:t>
            </a:r>
            <a:r>
              <a:rPr lang="lt-LT" b="1" dirty="0">
                <a:solidFill>
                  <a:srgbClr val="00B050"/>
                </a:solidFill>
              </a:rPr>
              <a:t>ą</a:t>
            </a:r>
            <a:r>
              <a:rPr lang="lt-LT" dirty="0"/>
              <a:t>lantis, š</a:t>
            </a:r>
            <a:r>
              <a:rPr lang="lt-LT" b="1" dirty="0">
                <a:solidFill>
                  <a:srgbClr val="00B050"/>
                </a:solidFill>
              </a:rPr>
              <a:t>ą</a:t>
            </a:r>
            <a:r>
              <a:rPr lang="lt-LT" dirty="0"/>
              <a:t>lant, b</a:t>
            </a:r>
            <a:r>
              <a:rPr lang="lt-LT" b="1" dirty="0">
                <a:solidFill>
                  <a:srgbClr val="00B050"/>
                </a:solidFill>
              </a:rPr>
              <a:t>ą</a:t>
            </a:r>
            <a:r>
              <a:rPr lang="lt-LT" dirty="0"/>
              <a:t>lantis, b</a:t>
            </a:r>
            <a:r>
              <a:rPr lang="lt-LT" b="1" dirty="0">
                <a:solidFill>
                  <a:srgbClr val="00B050"/>
                </a:solidFill>
              </a:rPr>
              <a:t>ą</a:t>
            </a:r>
            <a:r>
              <a:rPr lang="lt-LT" dirty="0"/>
              <a:t>lant, s</a:t>
            </a:r>
            <a:r>
              <a:rPr lang="lt-LT" b="1" dirty="0">
                <a:solidFill>
                  <a:srgbClr val="00B050"/>
                </a:solidFill>
              </a:rPr>
              <a:t>ą</a:t>
            </a:r>
            <a:r>
              <a:rPr lang="lt-LT" dirty="0"/>
              <a:t>lantis, </a:t>
            </a:r>
          </a:p>
          <a:p>
            <a:pPr marL="0" indent="271463">
              <a:lnSpc>
                <a:spcPct val="100000"/>
              </a:lnSpc>
              <a:spcBef>
                <a:spcPts val="0"/>
              </a:spcBef>
              <a:buNone/>
            </a:pPr>
            <a:r>
              <a:rPr lang="lt-LT" dirty="0"/>
              <a:t>s</a:t>
            </a:r>
            <a:r>
              <a:rPr lang="lt-LT" b="1" dirty="0">
                <a:solidFill>
                  <a:srgbClr val="00B050"/>
                </a:solidFill>
              </a:rPr>
              <a:t>ą</a:t>
            </a:r>
            <a:r>
              <a:rPr lang="lt-LT" dirty="0"/>
              <a:t>lant, g</a:t>
            </a:r>
            <a:r>
              <a:rPr lang="lt-LT" b="1" dirty="0">
                <a:solidFill>
                  <a:srgbClr val="00B050"/>
                </a:solidFill>
              </a:rPr>
              <a:t>ę</a:t>
            </a:r>
            <a:r>
              <a:rPr lang="lt-LT" dirty="0"/>
              <a:t>stantis, g</a:t>
            </a:r>
            <a:r>
              <a:rPr lang="lt-LT" b="1" dirty="0">
                <a:solidFill>
                  <a:srgbClr val="00B050"/>
                </a:solidFill>
              </a:rPr>
              <a:t>ę</a:t>
            </a:r>
            <a:r>
              <a:rPr lang="lt-LT" dirty="0"/>
              <a:t>stant ir kt. </a:t>
            </a:r>
          </a:p>
          <a:p>
            <a:pPr>
              <a:lnSpc>
                <a:spcPct val="100000"/>
              </a:lnSpc>
              <a:spcBef>
                <a:spcPts val="0"/>
              </a:spcBef>
            </a:pPr>
            <a:endParaRPr lang="lt-LT" dirty="0"/>
          </a:p>
          <a:p>
            <a:pPr>
              <a:lnSpc>
                <a:spcPct val="100000"/>
              </a:lnSpc>
              <a:spcBef>
                <a:spcPts val="0"/>
              </a:spcBef>
            </a:pPr>
            <a:endParaRPr lang="lt-LT" dirty="0"/>
          </a:p>
        </p:txBody>
      </p:sp>
      <p:pic>
        <p:nvPicPr>
          <p:cNvPr id="5" name="Paveikslėlis 4">
            <a:extLst>
              <a:ext uri="{FF2B5EF4-FFF2-40B4-BE49-F238E27FC236}">
                <a16:creationId xmlns:a16="http://schemas.microsoft.com/office/drawing/2014/main" id="{CD03C42C-1F10-A6FE-DF01-E85803020B65}"/>
              </a:ext>
            </a:extLst>
          </p:cNvPr>
          <p:cNvPicPr>
            <a:picLocks noChangeAspect="1"/>
          </p:cNvPicPr>
          <p:nvPr/>
        </p:nvPicPr>
        <p:blipFill>
          <a:blip r:embed="rId2"/>
          <a:stretch>
            <a:fillRect/>
          </a:stretch>
        </p:blipFill>
        <p:spPr>
          <a:xfrm>
            <a:off x="7874201" y="3348613"/>
            <a:ext cx="4052221" cy="3063875"/>
          </a:xfrm>
          <a:prstGeom prst="rect">
            <a:avLst/>
          </a:prstGeom>
        </p:spPr>
      </p:pic>
    </p:spTree>
    <p:extLst>
      <p:ext uri="{BB962C8B-B14F-4D97-AF65-F5344CB8AC3E}">
        <p14:creationId xmlns:p14="http://schemas.microsoft.com/office/powerpoint/2010/main" val="173683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D481F9A-2346-5AD7-B86F-8B24861E65E7}"/>
              </a:ext>
            </a:extLst>
          </p:cNvPr>
          <p:cNvSpPr>
            <a:spLocks noGrp="1"/>
          </p:cNvSpPr>
          <p:nvPr>
            <p:ph type="title"/>
          </p:nvPr>
        </p:nvSpPr>
        <p:spPr>
          <a:xfrm>
            <a:off x="838200" y="365125"/>
            <a:ext cx="10515600" cy="669855"/>
          </a:xfrm>
        </p:spPr>
        <p:txBody>
          <a:bodyPr>
            <a:normAutofit fontScale="90000"/>
          </a:bodyPr>
          <a:lstStyle/>
          <a:p>
            <a:r>
              <a:rPr lang="lt-LT" dirty="0"/>
              <a:t>Pratimas. Įrašykite nosines raides </a:t>
            </a:r>
            <a:r>
              <a:rPr lang="lt-LT" i="1" dirty="0">
                <a:solidFill>
                  <a:srgbClr val="00B050"/>
                </a:solidFill>
              </a:rPr>
              <a:t>ą</a:t>
            </a:r>
            <a:r>
              <a:rPr lang="lt-LT" i="1" dirty="0"/>
              <a:t> </a:t>
            </a:r>
            <a:r>
              <a:rPr lang="lt-LT" dirty="0"/>
              <a:t>ar</a:t>
            </a:r>
            <a:r>
              <a:rPr lang="lt-LT" i="1" dirty="0"/>
              <a:t> </a:t>
            </a:r>
            <a:r>
              <a:rPr lang="lt-LT" i="1" dirty="0">
                <a:solidFill>
                  <a:srgbClr val="00B050"/>
                </a:solidFill>
              </a:rPr>
              <a:t>ę</a:t>
            </a:r>
            <a:r>
              <a:rPr lang="lt-LT" dirty="0"/>
              <a:t>.</a:t>
            </a:r>
          </a:p>
        </p:txBody>
      </p:sp>
      <p:sp>
        <p:nvSpPr>
          <p:cNvPr id="3" name="Turinio vietos rezervavimo ženklas 2">
            <a:extLst>
              <a:ext uri="{FF2B5EF4-FFF2-40B4-BE49-F238E27FC236}">
                <a16:creationId xmlns:a16="http://schemas.microsoft.com/office/drawing/2014/main" id="{D799E649-31DA-2F01-0F5C-218BAB0FD88D}"/>
              </a:ext>
            </a:extLst>
          </p:cNvPr>
          <p:cNvSpPr>
            <a:spLocks noGrp="1"/>
          </p:cNvSpPr>
          <p:nvPr>
            <p:ph idx="1"/>
          </p:nvPr>
        </p:nvSpPr>
        <p:spPr>
          <a:xfrm>
            <a:off x="838200" y="1256044"/>
            <a:ext cx="10515600" cy="4920919"/>
          </a:xfrm>
        </p:spPr>
        <p:txBody>
          <a:bodyPr>
            <a:normAutofit fontScale="92500" lnSpcReduction="10000"/>
          </a:bodyPr>
          <a:lstStyle/>
          <a:p>
            <a:pPr marL="514350" indent="-514350">
              <a:buFont typeface="+mj-lt"/>
              <a:buAutoNum type="arabicPeriod"/>
            </a:pPr>
            <a:r>
              <a:rPr lang="lt-LT" dirty="0"/>
              <a:t>Kai žemė b___</a:t>
            </a:r>
            <a:r>
              <a:rPr lang="lt-LT" dirty="0" err="1"/>
              <a:t>la</a:t>
            </a:r>
            <a:r>
              <a:rPr lang="lt-LT" dirty="0"/>
              <a:t>, kojos ir rankos š___</a:t>
            </a:r>
            <a:r>
              <a:rPr lang="lt-LT" dirty="0" err="1"/>
              <a:t>la</a:t>
            </a:r>
            <a:r>
              <a:rPr lang="lt-LT" dirty="0"/>
              <a:t>, o lūpos š___</a:t>
            </a:r>
            <a:r>
              <a:rPr lang="lt-LT" dirty="0" err="1"/>
              <a:t>šta</a:t>
            </a:r>
            <a:r>
              <a:rPr lang="lt-LT" dirty="0"/>
              <a:t>.</a:t>
            </a:r>
          </a:p>
          <a:p>
            <a:pPr marL="514350" indent="-514350">
              <a:buFont typeface="+mj-lt"/>
              <a:buAutoNum type="arabicPeriod"/>
            </a:pPr>
            <a:r>
              <a:rPr lang="fi-FI" dirty="0"/>
              <a:t>Kai tik šilta ir sausa, </a:t>
            </a:r>
            <a:r>
              <a:rPr lang="lt-LT" dirty="0"/>
              <a:t>augalų </a:t>
            </a:r>
            <a:r>
              <a:rPr lang="fi-FI" dirty="0"/>
              <a:t>lapeliai tuoj gl</a:t>
            </a:r>
            <a:r>
              <a:rPr lang="lt-LT" dirty="0"/>
              <a:t>___</a:t>
            </a:r>
            <a:r>
              <a:rPr lang="lt-LT" dirty="0" err="1"/>
              <a:t>žta</a:t>
            </a:r>
            <a:r>
              <a:rPr lang="lt-LT" dirty="0"/>
              <a:t>. </a:t>
            </a:r>
          </a:p>
          <a:p>
            <a:pPr marL="514350" indent="-514350">
              <a:buFont typeface="+mj-lt"/>
              <a:buAutoNum type="arabicPeriod"/>
            </a:pPr>
            <a:r>
              <a:rPr lang="lt-LT" dirty="0"/>
              <a:t>Laužo ugnis g___</a:t>
            </a:r>
            <a:r>
              <a:rPr lang="lt-LT" dirty="0" err="1"/>
              <a:t>sta</a:t>
            </a:r>
            <a:r>
              <a:rPr lang="lt-LT" dirty="0"/>
              <a:t>, tuoj visai užges, todėl metas eiti miegoti.</a:t>
            </a:r>
          </a:p>
          <a:p>
            <a:pPr marL="514350" indent="-514350">
              <a:buFont typeface="+mj-lt"/>
              <a:buAutoNum type="arabicPeriod"/>
            </a:pPr>
            <a:r>
              <a:rPr lang="lt-LT" dirty="0"/>
              <a:t>Neėdęs šuo </a:t>
            </a:r>
            <a:r>
              <a:rPr lang="lt-LT" dirty="0" err="1"/>
              <a:t>k___ra</a:t>
            </a:r>
            <a:r>
              <a:rPr lang="lt-LT" dirty="0"/>
              <a:t>, t. y. darosi liesas, įdubusiu pilvu. </a:t>
            </a:r>
          </a:p>
          <a:p>
            <a:pPr marL="514350" indent="-514350">
              <a:buFont typeface="+mj-lt"/>
              <a:buAutoNum type="arabicPeriod"/>
            </a:pPr>
            <a:r>
              <a:rPr lang="lt-LT" dirty="0"/>
              <a:t>Net širdis </a:t>
            </a:r>
            <a:r>
              <a:rPr lang="lt-LT" dirty="0" err="1"/>
              <a:t>aps</a:t>
            </a:r>
            <a:r>
              <a:rPr lang="lt-LT" dirty="0"/>
              <a:t>___</a:t>
            </a:r>
            <a:r>
              <a:rPr lang="lt-LT" dirty="0" err="1"/>
              <a:t>la</a:t>
            </a:r>
            <a:r>
              <a:rPr lang="lt-LT" dirty="0"/>
              <a:t> nuo meilių žodžių. </a:t>
            </a:r>
          </a:p>
          <a:p>
            <a:pPr marL="514350" indent="-514350">
              <a:buFont typeface="+mj-lt"/>
              <a:buAutoNum type="arabicPeriod"/>
            </a:pPr>
            <a:r>
              <a:rPr lang="lt-LT" dirty="0"/>
              <a:t>Klasėje daugėja skaitančių – m___</a:t>
            </a:r>
            <a:r>
              <a:rPr lang="lt-LT" dirty="0" err="1"/>
              <a:t>žta</a:t>
            </a:r>
            <a:r>
              <a:rPr lang="lt-LT" dirty="0"/>
              <a:t> mokinių, kurie visai neskaito knygų.</a:t>
            </a:r>
          </a:p>
          <a:p>
            <a:pPr marL="514350" indent="-514350">
              <a:buFont typeface="+mj-lt"/>
              <a:buAutoNum type="arabicPeriod"/>
            </a:pPr>
            <a:r>
              <a:rPr lang="lt-LT" dirty="0"/>
              <a:t>Numesti ant grindų kiaušiniai </a:t>
            </a:r>
            <a:r>
              <a:rPr lang="lt-LT" dirty="0" err="1"/>
              <a:t>kn</a:t>
            </a:r>
            <a:r>
              <a:rPr lang="lt-LT" dirty="0"/>
              <a:t>___</a:t>
            </a:r>
            <a:r>
              <a:rPr lang="lt-LT" dirty="0" err="1"/>
              <a:t>žta</a:t>
            </a:r>
            <a:r>
              <a:rPr lang="lt-LT" dirty="0"/>
              <a:t>. </a:t>
            </a:r>
          </a:p>
          <a:p>
            <a:pPr marL="514350" indent="-514350">
              <a:buFont typeface="+mj-lt"/>
              <a:buAutoNum type="arabicPeriod"/>
            </a:pPr>
            <a:r>
              <a:rPr lang="lt-LT" dirty="0"/>
              <a:t>Atėjus pavasariui sniegas t___</a:t>
            </a:r>
            <a:r>
              <a:rPr lang="lt-LT" dirty="0" err="1"/>
              <a:t>žta</a:t>
            </a:r>
            <a:r>
              <a:rPr lang="lt-LT" dirty="0"/>
              <a:t>. </a:t>
            </a:r>
          </a:p>
          <a:p>
            <a:pPr marL="514350" indent="-514350">
              <a:buFont typeface="+mj-lt"/>
              <a:buAutoNum type="arabicPeriod"/>
            </a:pPr>
            <a:r>
              <a:rPr lang="lt-LT" dirty="0"/>
              <a:t>Malkos ir medinės tvoros </a:t>
            </a:r>
            <a:r>
              <a:rPr lang="lt-LT" dirty="0" err="1"/>
              <a:t>tr</a:t>
            </a:r>
            <a:r>
              <a:rPr lang="lt-LT" dirty="0"/>
              <a:t>___</a:t>
            </a:r>
            <a:r>
              <a:rPr lang="lt-LT" dirty="0" err="1"/>
              <a:t>šta</a:t>
            </a:r>
            <a:r>
              <a:rPr lang="lt-LT" dirty="0"/>
              <a:t> lietuje. </a:t>
            </a:r>
          </a:p>
          <a:p>
            <a:pPr marL="514350" indent="-514350">
              <a:buFont typeface="+mj-lt"/>
              <a:buAutoNum type="arabicPeriod"/>
            </a:pPr>
            <a:r>
              <a:rPr lang="lt-LT" dirty="0"/>
              <a:t>Nuo dažno telefono žiūrėjimo akys </a:t>
            </a:r>
            <a:r>
              <a:rPr lang="lt-LT" dirty="0" err="1"/>
              <a:t>žab</a:t>
            </a:r>
            <a:r>
              <a:rPr lang="lt-LT" dirty="0"/>
              <a:t>___</a:t>
            </a:r>
            <a:r>
              <a:rPr lang="lt-LT" dirty="0" err="1"/>
              <a:t>la</a:t>
            </a:r>
            <a:r>
              <a:rPr lang="lt-LT" dirty="0"/>
              <a:t>.</a:t>
            </a:r>
          </a:p>
          <a:p>
            <a:pPr marL="514350" indent="-514350">
              <a:buFont typeface="+mj-lt"/>
              <a:buAutoNum type="arabicPeriod"/>
            </a:pPr>
            <a:endParaRPr lang="lt-LT" dirty="0"/>
          </a:p>
          <a:p>
            <a:endParaRPr lang="lt-LT" dirty="0"/>
          </a:p>
        </p:txBody>
      </p:sp>
      <p:pic>
        <p:nvPicPr>
          <p:cNvPr id="5" name="Paveikslėlis 4">
            <a:extLst>
              <a:ext uri="{FF2B5EF4-FFF2-40B4-BE49-F238E27FC236}">
                <a16:creationId xmlns:a16="http://schemas.microsoft.com/office/drawing/2014/main" id="{1294AA3A-50A2-28E2-26AE-2FC5C22E9B4E}"/>
              </a:ext>
            </a:extLst>
          </p:cNvPr>
          <p:cNvPicPr>
            <a:picLocks noChangeAspect="1"/>
          </p:cNvPicPr>
          <p:nvPr/>
        </p:nvPicPr>
        <p:blipFill>
          <a:blip r:embed="rId2"/>
          <a:stretch>
            <a:fillRect/>
          </a:stretch>
        </p:blipFill>
        <p:spPr>
          <a:xfrm>
            <a:off x="9807861" y="5029199"/>
            <a:ext cx="2172315" cy="1573645"/>
          </a:xfrm>
          <a:prstGeom prst="rect">
            <a:avLst/>
          </a:prstGeom>
        </p:spPr>
      </p:pic>
    </p:spTree>
    <p:extLst>
      <p:ext uri="{BB962C8B-B14F-4D97-AF65-F5344CB8AC3E}">
        <p14:creationId xmlns:p14="http://schemas.microsoft.com/office/powerpoint/2010/main" val="1413722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476B4AD-3194-C510-678F-8857AB56EBC6}"/>
              </a:ext>
            </a:extLst>
          </p:cNvPr>
          <p:cNvSpPr>
            <a:spLocks noGrp="1"/>
          </p:cNvSpPr>
          <p:nvPr>
            <p:ph type="title"/>
          </p:nvPr>
        </p:nvSpPr>
        <p:spPr>
          <a:xfrm>
            <a:off x="492368" y="636431"/>
            <a:ext cx="11163719" cy="1325563"/>
          </a:xfrm>
        </p:spPr>
        <p:txBody>
          <a:bodyPr>
            <a:normAutofit fontScale="90000"/>
          </a:bodyPr>
          <a:lstStyle/>
          <a:p>
            <a:r>
              <a:rPr lang="lt-LT" dirty="0"/>
              <a:t>Perskaitykite sakmę ir raskite žodžius, kurie atitinka taisyklę: </a:t>
            </a:r>
            <a:r>
              <a:rPr lang="lt-LT" dirty="0">
                <a:solidFill>
                  <a:schemeClr val="accent5">
                    <a:lumMod val="75000"/>
                  </a:schemeClr>
                </a:solidFill>
              </a:rPr>
              <a:t>balsės</a:t>
            </a:r>
            <a:r>
              <a:rPr lang="lt-LT" dirty="0"/>
              <a:t> </a:t>
            </a:r>
            <a:r>
              <a:rPr lang="lt-LT" b="1" i="1" dirty="0">
                <a:solidFill>
                  <a:srgbClr val="00B050"/>
                </a:solidFill>
              </a:rPr>
              <a:t>ą, ę</a:t>
            </a:r>
            <a:r>
              <a:rPr lang="lt-LT" dirty="0"/>
              <a:t> </a:t>
            </a:r>
            <a:r>
              <a:rPr lang="lt-LT" dirty="0">
                <a:solidFill>
                  <a:schemeClr val="accent5">
                    <a:lumMod val="75000"/>
                  </a:schemeClr>
                </a:solidFill>
              </a:rPr>
              <a:t>rašomos </a:t>
            </a:r>
            <a:r>
              <a:rPr lang="lt-LT" b="1" dirty="0">
                <a:solidFill>
                  <a:schemeClr val="accent5">
                    <a:lumMod val="75000"/>
                  </a:schemeClr>
                </a:solidFill>
              </a:rPr>
              <a:t>tik</a:t>
            </a:r>
            <a:r>
              <a:rPr lang="lt-LT" dirty="0">
                <a:solidFill>
                  <a:schemeClr val="accent5">
                    <a:lumMod val="75000"/>
                  </a:schemeClr>
                </a:solidFill>
              </a:rPr>
              <a:t> veiksmažodžių esamojo laiko (ką veikia?). </a:t>
            </a:r>
          </a:p>
        </p:txBody>
      </p:sp>
      <p:sp>
        <p:nvSpPr>
          <p:cNvPr id="3" name="Turinio vietos rezervavimo ženklas 2">
            <a:extLst>
              <a:ext uri="{FF2B5EF4-FFF2-40B4-BE49-F238E27FC236}">
                <a16:creationId xmlns:a16="http://schemas.microsoft.com/office/drawing/2014/main" id="{AA799F06-A65E-DABB-553B-3575333824BD}"/>
              </a:ext>
            </a:extLst>
          </p:cNvPr>
          <p:cNvSpPr>
            <a:spLocks noGrp="1"/>
          </p:cNvSpPr>
          <p:nvPr>
            <p:ph idx="1"/>
          </p:nvPr>
        </p:nvSpPr>
        <p:spPr>
          <a:xfrm>
            <a:off x="767861" y="2227559"/>
            <a:ext cx="10515600" cy="4351338"/>
          </a:xfrm>
        </p:spPr>
        <p:txBody>
          <a:bodyPr/>
          <a:lstStyle/>
          <a:p>
            <a:pPr marL="0" indent="0" algn="ctr">
              <a:buNone/>
            </a:pPr>
            <a:r>
              <a:rPr lang="lt-LT" dirty="0"/>
              <a:t>Žarijos </a:t>
            </a:r>
          </a:p>
          <a:p>
            <a:pPr algn="just"/>
            <a:r>
              <a:rPr lang="lt-LT" dirty="0"/>
              <a:t>Žmogus naktį ėjo kažkur. Ir pamatė, kad dega ugnis. Tai jis priėjo prie tos ugnelės ir užsidegs pypkę. Priėjo, paėmė žariją, bet kai žariją įdeda pypkėn – ji užgęsta. Kai užgęsta, jis tą anglį išmeta. Ir taip kiek kartų. Pypkės taip ir neuždegė. Rytą jis nuėjo </a:t>
            </a:r>
            <a:r>
              <a:rPr lang="lt-LT" dirty="0" err="1"/>
              <a:t>ton</a:t>
            </a:r>
            <a:r>
              <a:rPr lang="lt-LT" dirty="0"/>
              <a:t> vieton pažiūrėt, nes jam pasirodė, kad ta ugnis kokia keista. Nuėjo pažiūrėt ir rado – primėtyta sidabrinių pinigų po dvidešimt penkias, penkiolika ir dešimt kapeikų. Tada suprato, kad ten buvo pinigai, bet ne šiaip sau paprasta ugnis.</a:t>
            </a:r>
          </a:p>
        </p:txBody>
      </p:sp>
      <p:pic>
        <p:nvPicPr>
          <p:cNvPr id="5" name="Paveikslėlis 4">
            <a:extLst>
              <a:ext uri="{FF2B5EF4-FFF2-40B4-BE49-F238E27FC236}">
                <a16:creationId xmlns:a16="http://schemas.microsoft.com/office/drawing/2014/main" id="{6113B5A7-24DD-782A-AD03-2F399301703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9154286" y="4896007"/>
            <a:ext cx="2768905" cy="2078323"/>
          </a:xfrm>
          <a:prstGeom prst="rect">
            <a:avLst/>
          </a:prstGeom>
        </p:spPr>
      </p:pic>
      <p:pic>
        <p:nvPicPr>
          <p:cNvPr id="7" name="Paveikslėlis 6">
            <a:extLst>
              <a:ext uri="{FF2B5EF4-FFF2-40B4-BE49-F238E27FC236}">
                <a16:creationId xmlns:a16="http://schemas.microsoft.com/office/drawing/2014/main" id="{060FF86C-F1A6-44A2-B73F-A1E7BE2A6EC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219794" y="4593505"/>
            <a:ext cx="2900382" cy="2380825"/>
          </a:xfrm>
          <a:prstGeom prst="rect">
            <a:avLst/>
          </a:prstGeom>
        </p:spPr>
      </p:pic>
      <p:pic>
        <p:nvPicPr>
          <p:cNvPr id="8" name="Paveikslėlis 7">
            <a:extLst>
              <a:ext uri="{FF2B5EF4-FFF2-40B4-BE49-F238E27FC236}">
                <a16:creationId xmlns:a16="http://schemas.microsoft.com/office/drawing/2014/main" id="{75EAF2A8-35F2-BD06-8871-E0E9C1321DDA}"/>
              </a:ext>
            </a:extLst>
          </p:cNvPr>
          <p:cNvPicPr>
            <a:picLocks noChangeAspect="1"/>
          </p:cNvPicPr>
          <p:nvPr/>
        </p:nvPicPr>
        <p:blipFill>
          <a:blip r:embed="rId6"/>
          <a:stretch>
            <a:fillRect/>
          </a:stretch>
        </p:blipFill>
        <p:spPr>
          <a:xfrm>
            <a:off x="8864982" y="4367047"/>
            <a:ext cx="2901774" cy="2380825"/>
          </a:xfrm>
          <a:prstGeom prst="rect">
            <a:avLst/>
          </a:prstGeom>
        </p:spPr>
      </p:pic>
      <p:pic>
        <p:nvPicPr>
          <p:cNvPr id="9" name="Paveikslėlis 8">
            <a:extLst>
              <a:ext uri="{FF2B5EF4-FFF2-40B4-BE49-F238E27FC236}">
                <a16:creationId xmlns:a16="http://schemas.microsoft.com/office/drawing/2014/main" id="{3865AB98-0E60-E8A9-4601-2BC8DA9DA253}"/>
              </a:ext>
            </a:extLst>
          </p:cNvPr>
          <p:cNvPicPr>
            <a:picLocks noChangeAspect="1"/>
          </p:cNvPicPr>
          <p:nvPr/>
        </p:nvPicPr>
        <p:blipFill>
          <a:blip r:embed="rId6"/>
          <a:stretch>
            <a:fillRect/>
          </a:stretch>
        </p:blipFill>
        <p:spPr>
          <a:xfrm rot="15714775">
            <a:off x="5675706" y="4495340"/>
            <a:ext cx="2935683" cy="2408646"/>
          </a:xfrm>
          <a:prstGeom prst="rect">
            <a:avLst/>
          </a:prstGeom>
        </p:spPr>
      </p:pic>
    </p:spTree>
    <p:extLst>
      <p:ext uri="{BB962C8B-B14F-4D97-AF65-F5344CB8AC3E}">
        <p14:creationId xmlns:p14="http://schemas.microsoft.com/office/powerpoint/2010/main" val="2096073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EE186BD-1C5A-1D44-8D26-B4277B02E12F}"/>
              </a:ext>
            </a:extLst>
          </p:cNvPr>
          <p:cNvSpPr>
            <a:spLocks noGrp="1"/>
          </p:cNvSpPr>
          <p:nvPr>
            <p:ph type="title"/>
          </p:nvPr>
        </p:nvSpPr>
        <p:spPr/>
        <p:txBody>
          <a:bodyPr/>
          <a:lstStyle/>
          <a:p>
            <a:r>
              <a:rPr lang="lt-LT" dirty="0"/>
              <a:t>Įtvirtinkime nosinių raidžių rašybos taisykles: </a:t>
            </a:r>
          </a:p>
        </p:txBody>
      </p:sp>
      <p:sp>
        <p:nvSpPr>
          <p:cNvPr id="3" name="Turinio vietos rezervavimo ženklas 2">
            <a:extLst>
              <a:ext uri="{FF2B5EF4-FFF2-40B4-BE49-F238E27FC236}">
                <a16:creationId xmlns:a16="http://schemas.microsoft.com/office/drawing/2014/main" id="{F767EADF-7B85-388B-C72F-BF914F5ACD61}"/>
              </a:ext>
            </a:extLst>
          </p:cNvPr>
          <p:cNvSpPr>
            <a:spLocks noGrp="1"/>
          </p:cNvSpPr>
          <p:nvPr>
            <p:ph idx="1"/>
          </p:nvPr>
        </p:nvSpPr>
        <p:spPr/>
        <p:txBody>
          <a:bodyPr>
            <a:normAutofit fontScale="92500" lnSpcReduction="10000"/>
          </a:bodyPr>
          <a:lstStyle/>
          <a:p>
            <a:r>
              <a:rPr lang="lt-LT" dirty="0">
                <a:hlinkClick r:id="rId2"/>
              </a:rPr>
              <a:t>https://wordwall.net/resource/32149998/nosini%c5%b3-raid%c5%bei%c5%b3-ra%c5%a1yba-veiksma%c5%beod%c5%bei%c5%b3-%c5%a1aknyse</a:t>
            </a:r>
          </a:p>
          <a:p>
            <a:r>
              <a:rPr lang="lt-LT" dirty="0">
                <a:hlinkClick r:id="rId2"/>
              </a:rPr>
              <a:t>https://wordwall.net/resource/39055932/nosini%c5%b3-ra%c5%a1yba-%c5%beod%c5%bei%c5%b3-%c5%a1aknyje</a:t>
            </a:r>
            <a:r>
              <a:rPr lang="lt-LT" dirty="0"/>
              <a:t> </a:t>
            </a:r>
          </a:p>
          <a:p>
            <a:r>
              <a:rPr lang="lt-LT" dirty="0">
                <a:hlinkClick r:id="rId3"/>
              </a:rPr>
              <a:t>https://wordwall.net/resource/71166734/nosini%c5%b3-raid%c5%bei%c5%b3-ra%c5%a1yba-%c5%beod%c5%bei%c5%b3-%c5%a1aknyse</a:t>
            </a:r>
            <a:r>
              <a:rPr lang="lt-LT" dirty="0"/>
              <a:t> </a:t>
            </a:r>
          </a:p>
          <a:p>
            <a:r>
              <a:rPr lang="lt-LT" i="1" dirty="0" err="1"/>
              <a:t>Canvoje</a:t>
            </a:r>
            <a:r>
              <a:rPr lang="lt-LT" dirty="0"/>
              <a:t> atlikite užduotį: </a:t>
            </a:r>
            <a:r>
              <a:rPr lang="lt-LT" dirty="0">
                <a:hlinkClick r:id="rId4"/>
              </a:rPr>
              <a:t>https://www.canva.com/design/DAGU47fGhYg/MKQS4E0lrmkzxJ3g-4E47g/edit?utm_content=DAGU47fGhYg&amp;utm_campaign=designshare&amp;utm_medium=link2&amp;utm_source=sharebutton</a:t>
            </a:r>
            <a:r>
              <a:rPr lang="lt-LT" dirty="0"/>
              <a:t> </a:t>
            </a:r>
          </a:p>
        </p:txBody>
      </p:sp>
    </p:spTree>
    <p:extLst>
      <p:ext uri="{BB962C8B-B14F-4D97-AF65-F5344CB8AC3E}">
        <p14:creationId xmlns:p14="http://schemas.microsoft.com/office/powerpoint/2010/main" val="3544880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D54EA60-B146-200B-59AF-EE96E8E3AABF}"/>
              </a:ext>
            </a:extLst>
          </p:cNvPr>
          <p:cNvSpPr>
            <a:spLocks noGrp="1"/>
          </p:cNvSpPr>
          <p:nvPr>
            <p:ph type="title"/>
          </p:nvPr>
        </p:nvSpPr>
        <p:spPr>
          <a:xfrm>
            <a:off x="838200" y="365126"/>
            <a:ext cx="10515600" cy="750242"/>
          </a:xfrm>
        </p:spPr>
        <p:txBody>
          <a:bodyPr/>
          <a:lstStyle/>
          <a:p>
            <a:r>
              <a:rPr lang="lt-LT" dirty="0"/>
              <a:t>Apibendrinkime</a:t>
            </a:r>
          </a:p>
        </p:txBody>
      </p:sp>
      <p:sp>
        <p:nvSpPr>
          <p:cNvPr id="3" name="Turinio vietos rezervavimo ženklas 2">
            <a:extLst>
              <a:ext uri="{FF2B5EF4-FFF2-40B4-BE49-F238E27FC236}">
                <a16:creationId xmlns:a16="http://schemas.microsoft.com/office/drawing/2014/main" id="{DBDD13F8-C2FC-FE71-CCE8-715B3DDDB779}"/>
              </a:ext>
            </a:extLst>
          </p:cNvPr>
          <p:cNvSpPr>
            <a:spLocks noGrp="1"/>
          </p:cNvSpPr>
          <p:nvPr>
            <p:ph idx="1"/>
          </p:nvPr>
        </p:nvSpPr>
        <p:spPr>
          <a:xfrm>
            <a:off x="838200" y="1245996"/>
            <a:ext cx="10515600" cy="5246879"/>
          </a:xfrm>
        </p:spPr>
        <p:txBody>
          <a:bodyPr>
            <a:normAutofit fontScale="92500"/>
          </a:bodyPr>
          <a:lstStyle/>
          <a:p>
            <a:r>
              <a:rPr lang="lt-LT" dirty="0"/>
              <a:t>Remiantis tradiciniu principu žodžiai ar jų dalys rašomi taip, </a:t>
            </a:r>
            <a:r>
              <a:rPr lang="lt-LT" b="1" dirty="0"/>
              <a:t>kaip iš seno įprasta juos rašyti. </a:t>
            </a:r>
            <a:r>
              <a:rPr lang="lt-LT" dirty="0"/>
              <a:t>Tradiciniu principu pagrįstas: </a:t>
            </a:r>
          </a:p>
          <a:p>
            <a:pPr marL="514350" marR="0" lvl="0" indent="-514350" algn="l" defTabSz="914400" rtl="0" eaLnBrk="1" fontAlgn="auto" latinLnBrk="0" hangingPunct="1">
              <a:lnSpc>
                <a:spcPct val="110000"/>
              </a:lnSpc>
              <a:spcBef>
                <a:spcPts val="0"/>
              </a:spcBef>
              <a:spcAft>
                <a:spcPts val="0"/>
              </a:spcAft>
              <a:buClrTx/>
              <a:buSzTx/>
              <a:buFont typeface="+mj-lt"/>
              <a:buAutoNum type="arabicPeriod"/>
              <a:tabLst/>
              <a:defRPr/>
            </a:pPr>
            <a:r>
              <a:rPr lang="lt-LT" dirty="0"/>
              <a:t>Nosines balses </a:t>
            </a:r>
            <a:r>
              <a:rPr lang="lt-LT" b="1" i="1" dirty="0">
                <a:solidFill>
                  <a:srgbClr val="00B050"/>
                </a:solidFill>
              </a:rPr>
              <a:t>ą, ę, į, ų </a:t>
            </a:r>
            <a:r>
              <a:rPr lang="lt-LT" dirty="0"/>
              <a:t>rašome tada, kai jos kilę iš dvigarsių </a:t>
            </a:r>
            <a:r>
              <a:rPr lang="lt-LT" b="1" dirty="0" err="1"/>
              <a:t>an</a:t>
            </a:r>
            <a:r>
              <a:rPr lang="lt-LT" b="1" dirty="0"/>
              <a:t>, </a:t>
            </a:r>
            <a:r>
              <a:rPr lang="lt-LT" b="1" dirty="0" err="1"/>
              <a:t>en</a:t>
            </a:r>
            <a:r>
              <a:rPr lang="lt-LT" b="1" dirty="0"/>
              <a:t>, </a:t>
            </a:r>
            <a:r>
              <a:rPr lang="lt-LT" b="1" dirty="0" err="1"/>
              <a:t>in</a:t>
            </a:r>
            <a:r>
              <a:rPr lang="lt-LT" b="1" dirty="0"/>
              <a:t>, </a:t>
            </a:r>
            <a:r>
              <a:rPr lang="lt-LT" b="1" dirty="0" err="1"/>
              <a:t>un</a:t>
            </a:r>
            <a:r>
              <a:rPr lang="lt-LT" dirty="0"/>
              <a:t>: k</a:t>
            </a:r>
            <a:r>
              <a:rPr lang="lt-LT" b="1" dirty="0">
                <a:solidFill>
                  <a:srgbClr val="00B050"/>
                </a:solidFill>
              </a:rPr>
              <a:t>ą</a:t>
            </a:r>
            <a:r>
              <a:rPr lang="lt-LT" dirty="0"/>
              <a:t>sti, k</a:t>
            </a:r>
            <a:r>
              <a:rPr lang="lt-LT" b="1" dirty="0">
                <a:solidFill>
                  <a:srgbClr val="00B050"/>
                </a:solidFill>
              </a:rPr>
              <a:t>ą</a:t>
            </a:r>
            <a:r>
              <a:rPr lang="lt-LT" dirty="0"/>
              <a:t>snis, nes k</a:t>
            </a:r>
            <a:r>
              <a:rPr lang="lt-LT" b="1" dirty="0">
                <a:solidFill>
                  <a:srgbClr val="00B050"/>
                </a:solidFill>
              </a:rPr>
              <a:t>an</a:t>
            </a:r>
            <a:r>
              <a:rPr lang="lt-LT" dirty="0"/>
              <a:t>do; </a:t>
            </a:r>
            <a:r>
              <a:rPr kumimoji="0" lang="lt-LT" sz="2600" b="0" i="0" u="none" strike="noStrike" kern="1200" cap="none" spc="0" normalizeH="0" baseline="0" noProof="0" dirty="0">
                <a:ln>
                  <a:noFill/>
                </a:ln>
                <a:solidFill>
                  <a:prstClr val="black"/>
                </a:solidFill>
                <a:effectLst/>
                <a:uLnTx/>
                <a:uFillTx/>
                <a:latin typeface="Aptos" panose="02110004020202020204"/>
                <a:ea typeface="+mn-ea"/>
                <a:cs typeface="+mn-cs"/>
              </a:rPr>
              <a:t>si</a:t>
            </a:r>
            <a:r>
              <a:rPr kumimoji="0" lang="lt-LT" sz="2600" b="1" i="0" u="none" strike="noStrike" kern="1200" cap="none" spc="0" normalizeH="0" baseline="0" noProof="0" dirty="0">
                <a:ln>
                  <a:noFill/>
                </a:ln>
                <a:solidFill>
                  <a:srgbClr val="00B050"/>
                </a:solidFill>
                <a:effectLst/>
                <a:uLnTx/>
                <a:uFillTx/>
                <a:latin typeface="Aptos" panose="02110004020202020204"/>
                <a:ea typeface="+mn-ea"/>
                <a:cs typeface="+mn-cs"/>
              </a:rPr>
              <a:t>ų</a:t>
            </a:r>
            <a:r>
              <a:rPr kumimoji="0" lang="lt-LT" sz="2600" b="0" i="0" u="none" strike="noStrike" kern="1200" cap="none" spc="0" normalizeH="0" baseline="0" noProof="0" dirty="0">
                <a:ln>
                  <a:noFill/>
                </a:ln>
                <a:solidFill>
                  <a:prstClr val="black"/>
                </a:solidFill>
                <a:effectLst/>
                <a:uLnTx/>
                <a:uFillTx/>
                <a:latin typeface="Aptos" panose="02110004020202020204"/>
                <a:ea typeface="+mn-ea"/>
                <a:cs typeface="+mn-cs"/>
              </a:rPr>
              <a:t>sti, si</a:t>
            </a:r>
            <a:r>
              <a:rPr kumimoji="0" lang="lt-LT" sz="2600" b="1" i="0" u="none" strike="noStrike" kern="1200" cap="none" spc="0" normalizeH="0" baseline="0" noProof="0" dirty="0">
                <a:ln>
                  <a:noFill/>
                </a:ln>
                <a:solidFill>
                  <a:srgbClr val="00B050"/>
                </a:solidFill>
                <a:effectLst/>
                <a:uLnTx/>
                <a:uFillTx/>
                <a:latin typeface="Aptos" panose="02110004020202020204"/>
                <a:ea typeface="+mn-ea"/>
                <a:cs typeface="+mn-cs"/>
              </a:rPr>
              <a:t>ų</a:t>
            </a:r>
            <a:r>
              <a:rPr kumimoji="0" lang="lt-LT" sz="2600" b="0" i="0" u="none" strike="noStrike" kern="1200" cap="none" spc="0" normalizeH="0" baseline="0" noProof="0" dirty="0">
                <a:ln>
                  <a:noFill/>
                </a:ln>
                <a:solidFill>
                  <a:prstClr val="black"/>
                </a:solidFill>
                <a:effectLst/>
                <a:uLnTx/>
                <a:uFillTx/>
                <a:latin typeface="Aptos" panose="02110004020202020204"/>
                <a:ea typeface="+mn-ea"/>
                <a:cs typeface="+mn-cs"/>
              </a:rPr>
              <a:t>stuvas, nes si</a:t>
            </a:r>
            <a:r>
              <a:rPr kumimoji="0" lang="lt-LT" sz="2600" b="1" i="0" u="none" strike="noStrike" kern="1200" cap="none" spc="0" normalizeH="0" baseline="0" noProof="0" dirty="0">
                <a:ln>
                  <a:noFill/>
                </a:ln>
                <a:solidFill>
                  <a:srgbClr val="00B050"/>
                </a:solidFill>
                <a:effectLst/>
                <a:uLnTx/>
                <a:uFillTx/>
                <a:latin typeface="Aptos" panose="02110004020202020204"/>
                <a:ea typeface="+mn-ea"/>
                <a:cs typeface="+mn-cs"/>
              </a:rPr>
              <a:t>un</a:t>
            </a:r>
            <a:r>
              <a:rPr kumimoji="0" lang="lt-LT" sz="2600" b="0" i="0" u="none" strike="noStrike" kern="1200" cap="none" spc="0" normalizeH="0" baseline="0" noProof="0" dirty="0">
                <a:ln>
                  <a:noFill/>
                </a:ln>
                <a:solidFill>
                  <a:prstClr val="black"/>
                </a:solidFill>
                <a:effectLst/>
                <a:uLnTx/>
                <a:uFillTx/>
                <a:latin typeface="Aptos" panose="02110004020202020204"/>
                <a:ea typeface="+mn-ea"/>
                <a:cs typeface="+mn-cs"/>
              </a:rPr>
              <a:t>tė ir kt.</a:t>
            </a:r>
          </a:p>
          <a:p>
            <a:pPr marL="514350" marR="0" lvl="0" indent="-514350" algn="just" defTabSz="914400" rtl="0" eaLnBrk="1" fontAlgn="auto" latinLnBrk="0" hangingPunct="1">
              <a:lnSpc>
                <a:spcPct val="90000"/>
              </a:lnSpc>
              <a:spcBef>
                <a:spcPts val="1000"/>
              </a:spcBef>
              <a:spcAft>
                <a:spcPts val="0"/>
              </a:spcAft>
              <a:buClrTx/>
              <a:buSzTx/>
              <a:buFont typeface="+mj-lt"/>
              <a:buAutoNum type="arabicPeriod"/>
              <a:tabLst/>
              <a:defRPr/>
            </a:pPr>
            <a:r>
              <a:rPr kumimoji="0" lang="lt-LT" sz="2800" b="0" i="0" u="none" strike="noStrike" kern="1200" cap="none" spc="0" normalizeH="0" baseline="0" noProof="0" dirty="0">
                <a:ln>
                  <a:noFill/>
                </a:ln>
                <a:solidFill>
                  <a:prstClr val="black"/>
                </a:solidFill>
                <a:effectLst/>
                <a:uLnTx/>
                <a:uFillTx/>
                <a:latin typeface="Aptos" panose="02110004020202020204"/>
                <a:ea typeface="+mn-ea"/>
                <a:cs typeface="+mn-cs"/>
              </a:rPr>
              <a:t>Balsės </a:t>
            </a:r>
            <a:r>
              <a:rPr kumimoji="0" lang="lt-LT" sz="2800" b="1" i="1" u="none" strike="noStrike" kern="1200" cap="none" spc="0" normalizeH="0" baseline="0" noProof="0" dirty="0">
                <a:ln>
                  <a:noFill/>
                </a:ln>
                <a:solidFill>
                  <a:srgbClr val="00B050"/>
                </a:solidFill>
                <a:effectLst/>
                <a:uLnTx/>
                <a:uFillTx/>
                <a:latin typeface="Aptos" panose="02110004020202020204"/>
                <a:ea typeface="+mn-ea"/>
                <a:cs typeface="+mn-cs"/>
              </a:rPr>
              <a:t>ą, ę, į </a:t>
            </a:r>
            <a:r>
              <a:rPr kumimoji="0" lang="lt-LT" sz="2800" b="0" i="0" u="none" strike="noStrike" kern="1200" cap="none" spc="0" normalizeH="0" baseline="0" noProof="0" dirty="0">
                <a:ln>
                  <a:noFill/>
                </a:ln>
                <a:solidFill>
                  <a:prstClr val="black"/>
                </a:solidFill>
                <a:effectLst/>
                <a:uLnTx/>
                <a:uFillTx/>
                <a:latin typeface="Aptos" panose="02110004020202020204"/>
                <a:ea typeface="+mn-ea"/>
                <a:cs typeface="+mn-cs"/>
              </a:rPr>
              <a:t>žodžių šaknyse rašomos, kai jomis žymimi garsai išlieka ilgi: </a:t>
            </a:r>
            <a:r>
              <a:rPr kumimoji="0" lang="lt-LT" sz="2800" b="1" i="0" u="none" strike="noStrike" kern="1200" cap="none" spc="0" normalizeH="0" baseline="0" noProof="0" dirty="0">
                <a:ln>
                  <a:noFill/>
                </a:ln>
                <a:solidFill>
                  <a:srgbClr val="00B050"/>
                </a:solidFill>
                <a:effectLst/>
                <a:uLnTx/>
                <a:uFillTx/>
                <a:latin typeface="Aptos" panose="02110004020202020204"/>
                <a:ea typeface="+mn-ea"/>
                <a:cs typeface="+mn-cs"/>
              </a:rPr>
              <a:t>ą</a:t>
            </a:r>
            <a:r>
              <a:rPr kumimoji="0" lang="lt-LT" sz="2800" b="0" i="0" u="none" strike="noStrike" kern="1200" cap="none" spc="0" normalizeH="0" baseline="0" noProof="0" dirty="0">
                <a:ln>
                  <a:noFill/>
                </a:ln>
                <a:solidFill>
                  <a:prstClr val="black"/>
                </a:solidFill>
                <a:effectLst/>
                <a:uLnTx/>
                <a:uFillTx/>
                <a:latin typeface="Aptos" panose="02110004020202020204"/>
                <a:ea typeface="+mn-ea"/>
                <a:cs typeface="+mn-cs"/>
              </a:rPr>
              <a:t>sa, </a:t>
            </a:r>
            <a:r>
              <a:rPr kumimoji="0" lang="lt-LT" sz="2800" b="1" i="0" u="none" strike="noStrike" kern="1200" cap="none" spc="0" normalizeH="0" baseline="0" noProof="0" dirty="0">
                <a:ln>
                  <a:noFill/>
                </a:ln>
                <a:solidFill>
                  <a:srgbClr val="00B050"/>
                </a:solidFill>
                <a:effectLst/>
                <a:uLnTx/>
                <a:uFillTx/>
                <a:latin typeface="Aptos" panose="02110004020202020204"/>
                <a:ea typeface="+mn-ea"/>
                <a:cs typeface="+mn-cs"/>
              </a:rPr>
              <a:t>ą</a:t>
            </a:r>
            <a:r>
              <a:rPr kumimoji="0" lang="lt-LT" sz="2800" b="0" i="0" u="none" strike="noStrike" kern="1200" cap="none" spc="0" normalizeH="0" baseline="0" noProof="0" dirty="0">
                <a:ln>
                  <a:noFill/>
                </a:ln>
                <a:solidFill>
                  <a:prstClr val="black"/>
                </a:solidFill>
                <a:effectLst/>
                <a:uLnTx/>
                <a:uFillTx/>
                <a:latin typeface="Aptos" panose="02110004020202020204"/>
                <a:ea typeface="+mn-ea"/>
                <a:cs typeface="+mn-cs"/>
              </a:rPr>
              <a:t>sotis, </a:t>
            </a:r>
            <a:r>
              <a:rPr kumimoji="0" lang="lt-LT" sz="2800" b="1" i="0" u="none" strike="noStrike" kern="1200" cap="none" spc="0" normalizeH="0" baseline="0" noProof="0" dirty="0">
                <a:ln>
                  <a:noFill/>
                </a:ln>
                <a:solidFill>
                  <a:srgbClr val="00B050"/>
                </a:solidFill>
                <a:effectLst/>
                <a:uLnTx/>
                <a:uFillTx/>
                <a:latin typeface="Aptos" panose="02110004020202020204"/>
                <a:ea typeface="+mn-ea"/>
                <a:cs typeface="+mn-cs"/>
              </a:rPr>
              <a:t>ą</a:t>
            </a:r>
            <a:r>
              <a:rPr kumimoji="0" lang="lt-LT" sz="2800" b="0" i="0" u="none" strike="noStrike" kern="1200" cap="none" spc="0" normalizeH="0" baseline="0" noProof="0" dirty="0">
                <a:ln>
                  <a:noFill/>
                </a:ln>
                <a:solidFill>
                  <a:prstClr val="black"/>
                </a:solidFill>
                <a:effectLst/>
                <a:uLnTx/>
                <a:uFillTx/>
                <a:latin typeface="Aptos" panose="02110004020202020204"/>
                <a:ea typeface="+mn-ea"/>
                <a:cs typeface="+mn-cs"/>
              </a:rPr>
              <a:t>žuolas, </a:t>
            </a:r>
            <a:r>
              <a:rPr kumimoji="0" lang="lt-LT" sz="2800" b="1" i="0" u="none" strike="noStrike" kern="1200" cap="none" spc="0" normalizeH="0" baseline="0" noProof="0" dirty="0">
                <a:ln>
                  <a:noFill/>
                </a:ln>
                <a:solidFill>
                  <a:srgbClr val="00B050"/>
                </a:solidFill>
                <a:effectLst/>
                <a:uLnTx/>
                <a:uFillTx/>
                <a:latin typeface="Aptos" panose="02110004020202020204"/>
                <a:ea typeface="+mn-ea"/>
                <a:cs typeface="+mn-cs"/>
              </a:rPr>
              <a:t>į</a:t>
            </a:r>
            <a:r>
              <a:rPr kumimoji="0" lang="lt-LT" sz="2800" b="0" i="0" u="none" strike="noStrike" kern="1200" cap="none" spc="0" normalizeH="0" baseline="0" noProof="0" dirty="0">
                <a:ln>
                  <a:noFill/>
                </a:ln>
                <a:solidFill>
                  <a:prstClr val="black"/>
                </a:solidFill>
                <a:effectLst/>
                <a:uLnTx/>
                <a:uFillTx/>
                <a:latin typeface="Aptos" panose="02110004020202020204"/>
                <a:ea typeface="+mn-ea"/>
                <a:cs typeface="+mn-cs"/>
              </a:rPr>
              <a:t>sčios, l</a:t>
            </a:r>
            <a:r>
              <a:rPr kumimoji="0" lang="lt-LT" sz="2800" b="1" i="0" u="none" strike="noStrike" kern="1200" cap="none" spc="0" normalizeH="0" baseline="0" noProof="0" dirty="0">
                <a:ln>
                  <a:noFill/>
                </a:ln>
                <a:solidFill>
                  <a:srgbClr val="00B050"/>
                </a:solidFill>
                <a:effectLst/>
                <a:uLnTx/>
                <a:uFillTx/>
                <a:latin typeface="Aptos" panose="02110004020202020204"/>
                <a:ea typeface="+mn-ea"/>
                <a:cs typeface="+mn-cs"/>
              </a:rPr>
              <a:t>ę</a:t>
            </a:r>
            <a:r>
              <a:rPr kumimoji="0" lang="lt-LT" sz="2800" b="0" i="0" u="none" strike="noStrike" kern="1200" cap="none" spc="0" normalizeH="0" baseline="0" noProof="0" dirty="0">
                <a:ln>
                  <a:noFill/>
                </a:ln>
                <a:solidFill>
                  <a:prstClr val="black"/>
                </a:solidFill>
                <a:effectLst/>
                <a:uLnTx/>
                <a:uFillTx/>
                <a:latin typeface="Aptos" panose="02110004020202020204"/>
                <a:ea typeface="+mn-ea"/>
                <a:cs typeface="+mn-cs"/>
              </a:rPr>
              <a:t>šis, v</a:t>
            </a:r>
            <a:r>
              <a:rPr kumimoji="0" lang="lt-LT" sz="2800" b="1" i="0" u="none" strike="noStrike" kern="1200" cap="none" spc="0" normalizeH="0" baseline="0" noProof="0" dirty="0">
                <a:ln>
                  <a:noFill/>
                </a:ln>
                <a:solidFill>
                  <a:srgbClr val="00B050"/>
                </a:solidFill>
                <a:effectLst/>
                <a:uLnTx/>
                <a:uFillTx/>
                <a:latin typeface="Aptos" panose="02110004020202020204"/>
                <a:ea typeface="+mn-ea"/>
                <a:cs typeface="+mn-cs"/>
              </a:rPr>
              <a:t>ą</a:t>
            </a:r>
            <a:r>
              <a:rPr kumimoji="0" lang="lt-LT" sz="2800" b="0" i="0" u="none" strike="noStrike" kern="1200" cap="none" spc="0" normalizeH="0" baseline="0" noProof="0" dirty="0">
                <a:ln>
                  <a:noFill/>
                </a:ln>
                <a:solidFill>
                  <a:prstClr val="black"/>
                </a:solidFill>
                <a:effectLst/>
                <a:uLnTx/>
                <a:uFillTx/>
                <a:latin typeface="Aptos" panose="02110004020202020204"/>
                <a:ea typeface="+mn-ea"/>
                <a:cs typeface="+mn-cs"/>
              </a:rPr>
              <a:t>šelis, ž</a:t>
            </a:r>
            <a:r>
              <a:rPr kumimoji="0" lang="lt-LT" sz="2800" b="1" i="0" u="none" strike="noStrike" kern="1200" cap="none" spc="0" normalizeH="0" baseline="0" noProof="0" dirty="0">
                <a:ln>
                  <a:noFill/>
                </a:ln>
                <a:solidFill>
                  <a:srgbClr val="00B050"/>
                </a:solidFill>
                <a:effectLst/>
                <a:uLnTx/>
                <a:uFillTx/>
                <a:latin typeface="Aptos" panose="02110004020202020204"/>
                <a:ea typeface="+mn-ea"/>
                <a:cs typeface="+mn-cs"/>
              </a:rPr>
              <a:t>ą</a:t>
            </a:r>
            <a:r>
              <a:rPr kumimoji="0" lang="lt-LT" sz="2800" b="0" i="0" u="none" strike="noStrike" kern="1200" cap="none" spc="0" normalizeH="0" baseline="0" noProof="0" dirty="0">
                <a:ln>
                  <a:noFill/>
                </a:ln>
                <a:solidFill>
                  <a:prstClr val="black"/>
                </a:solidFill>
                <a:effectLst/>
                <a:uLnTx/>
                <a:uFillTx/>
                <a:latin typeface="Aptos" panose="02110004020202020204"/>
                <a:ea typeface="+mn-ea"/>
                <a:cs typeface="+mn-cs"/>
              </a:rPr>
              <a:t>sis ir kt. </a:t>
            </a:r>
          </a:p>
          <a:p>
            <a:pPr marL="514350" marR="0" lvl="0" indent="-514350" algn="just" defTabSz="914400" rtl="0" eaLnBrk="1" fontAlgn="auto" latinLnBrk="0" hangingPunct="1">
              <a:lnSpc>
                <a:spcPct val="110000"/>
              </a:lnSpc>
              <a:spcBef>
                <a:spcPts val="0"/>
              </a:spcBef>
              <a:spcAft>
                <a:spcPts val="0"/>
              </a:spcAft>
              <a:buClrTx/>
              <a:buSzTx/>
              <a:buFont typeface="+mj-lt"/>
              <a:buAutoNum type="arabicPeriod"/>
              <a:tabLst/>
              <a:defRPr/>
            </a:pPr>
            <a:r>
              <a:rPr kumimoji="0" lang="lt-LT" sz="2600" b="0" i="0" u="none" strike="noStrike" kern="1200" cap="none" spc="0" normalizeH="0" baseline="0" noProof="0" dirty="0">
                <a:ln>
                  <a:noFill/>
                </a:ln>
                <a:solidFill>
                  <a:prstClr val="black"/>
                </a:solidFill>
                <a:effectLst/>
                <a:uLnTx/>
                <a:uFillTx/>
                <a:latin typeface="Aptos" panose="02110004020202020204"/>
                <a:ea typeface="+mn-ea"/>
                <a:cs typeface="+mn-cs"/>
              </a:rPr>
              <a:t>Balsės </a:t>
            </a:r>
            <a:r>
              <a:rPr kumimoji="0" lang="lt-LT" sz="2600" b="1" i="1" u="none" strike="noStrike" kern="1200" cap="none" spc="0" normalizeH="0" baseline="0" noProof="0" dirty="0">
                <a:ln>
                  <a:noFill/>
                </a:ln>
                <a:solidFill>
                  <a:srgbClr val="00B050"/>
                </a:solidFill>
                <a:effectLst/>
                <a:uLnTx/>
                <a:uFillTx/>
                <a:latin typeface="Aptos" panose="02110004020202020204"/>
                <a:ea typeface="+mn-ea"/>
                <a:cs typeface="+mn-cs"/>
              </a:rPr>
              <a:t>ą, ę, į </a:t>
            </a:r>
            <a:r>
              <a:rPr kumimoji="0" lang="lt-LT" sz="2600" b="0" i="0" u="none" strike="noStrike" kern="1200" cap="none" spc="0" normalizeH="0" baseline="0" noProof="0" dirty="0">
                <a:ln>
                  <a:noFill/>
                </a:ln>
                <a:solidFill>
                  <a:prstClr val="black"/>
                </a:solidFill>
                <a:effectLst/>
                <a:uLnTx/>
                <a:uFillTx/>
                <a:latin typeface="Aptos" panose="02110004020202020204"/>
                <a:ea typeface="+mn-ea"/>
                <a:cs typeface="+mn-cs"/>
              </a:rPr>
              <a:t>žodžių šaknyse rašomos, kai jomis žymimi garsai giminiškuose žodžiuose kaitaliojasi tarpusavyje:  dr</a:t>
            </a:r>
            <a:r>
              <a:rPr kumimoji="0" lang="lt-LT" sz="2600" b="1" i="0" u="none" strike="noStrike" kern="1200" cap="none" spc="0" normalizeH="0" baseline="0" noProof="0" dirty="0">
                <a:ln>
                  <a:noFill/>
                </a:ln>
                <a:solidFill>
                  <a:srgbClr val="00B050"/>
                </a:solidFill>
                <a:effectLst/>
                <a:uLnTx/>
                <a:uFillTx/>
                <a:latin typeface="Aptos" panose="02110004020202020204"/>
                <a:ea typeface="+mn-ea"/>
                <a:cs typeface="+mn-cs"/>
              </a:rPr>
              <a:t>į</a:t>
            </a:r>
            <a:r>
              <a:rPr kumimoji="0" lang="lt-LT" sz="2600" b="0" i="0" u="none" strike="noStrike" kern="1200" cap="none" spc="0" normalizeH="0" baseline="0" noProof="0" dirty="0">
                <a:ln>
                  <a:noFill/>
                </a:ln>
                <a:solidFill>
                  <a:prstClr val="black"/>
                </a:solidFill>
                <a:effectLst/>
                <a:uLnTx/>
                <a:uFillTx/>
                <a:latin typeface="Aptos" panose="02110004020202020204"/>
                <a:ea typeface="+mn-ea"/>
                <a:cs typeface="+mn-cs"/>
              </a:rPr>
              <a:t>sti, dr</a:t>
            </a:r>
            <a:r>
              <a:rPr kumimoji="0" lang="lt-LT" sz="2600" b="1" i="0" u="none" strike="noStrike" kern="1200" cap="none" spc="0" normalizeH="0" baseline="0" noProof="0" dirty="0">
                <a:ln>
                  <a:noFill/>
                </a:ln>
                <a:solidFill>
                  <a:srgbClr val="00B050"/>
                </a:solidFill>
                <a:effectLst/>
                <a:uLnTx/>
                <a:uFillTx/>
                <a:latin typeface="Aptos" panose="02110004020202020204"/>
                <a:ea typeface="+mn-ea"/>
                <a:cs typeface="+mn-cs"/>
              </a:rPr>
              <a:t>ą</a:t>
            </a:r>
            <a:r>
              <a:rPr kumimoji="0" lang="lt-LT" sz="2600" b="0" i="0" u="none" strike="noStrike" kern="1200" cap="none" spc="0" normalizeH="0" baseline="0" noProof="0" dirty="0">
                <a:ln>
                  <a:noFill/>
                </a:ln>
                <a:solidFill>
                  <a:prstClr val="black"/>
                </a:solidFill>
                <a:effectLst/>
                <a:uLnTx/>
                <a:uFillTx/>
                <a:latin typeface="Aptos" panose="02110004020202020204"/>
                <a:ea typeface="+mn-ea"/>
                <a:cs typeface="+mn-cs"/>
              </a:rPr>
              <a:t>sa, dr</a:t>
            </a:r>
            <a:r>
              <a:rPr kumimoji="0" lang="lt-LT" sz="2600" b="1" i="0" u="none" strike="noStrike" kern="1200" cap="none" spc="0" normalizeH="0" baseline="0" noProof="0" dirty="0">
                <a:ln>
                  <a:noFill/>
                </a:ln>
                <a:solidFill>
                  <a:srgbClr val="00B050"/>
                </a:solidFill>
                <a:effectLst/>
                <a:uLnTx/>
                <a:uFillTx/>
                <a:latin typeface="Aptos" panose="02110004020202020204"/>
                <a:ea typeface="+mn-ea"/>
                <a:cs typeface="+mn-cs"/>
              </a:rPr>
              <a:t>ą</a:t>
            </a:r>
            <a:r>
              <a:rPr kumimoji="0" lang="lt-LT" sz="2600" b="0" i="0" u="none" strike="noStrike" kern="1200" cap="none" spc="0" normalizeH="0" baseline="0" noProof="0" dirty="0">
                <a:ln>
                  <a:noFill/>
                </a:ln>
                <a:solidFill>
                  <a:prstClr val="black"/>
                </a:solidFill>
                <a:effectLst/>
                <a:uLnTx/>
                <a:uFillTx/>
                <a:latin typeface="Aptos" panose="02110004020202020204"/>
                <a:ea typeface="+mn-ea"/>
                <a:cs typeface="+mn-cs"/>
              </a:rPr>
              <a:t>sus ir kt. </a:t>
            </a:r>
          </a:p>
          <a:p>
            <a:pPr marL="514350" marR="0" lvl="0" indent="-514350" algn="just" defTabSz="914400" rtl="0" eaLnBrk="1" fontAlgn="auto" latinLnBrk="0" hangingPunct="1">
              <a:lnSpc>
                <a:spcPct val="110000"/>
              </a:lnSpc>
              <a:spcBef>
                <a:spcPts val="0"/>
              </a:spcBef>
              <a:spcAft>
                <a:spcPts val="0"/>
              </a:spcAft>
              <a:buClrTx/>
              <a:buSzTx/>
              <a:buFont typeface="+mj-lt"/>
              <a:buAutoNum type="arabicPeriod"/>
              <a:tabLst/>
              <a:defRPr/>
            </a:pPr>
            <a:r>
              <a:rPr kumimoji="0" lang="lt-LT" sz="2800" b="0" i="0" u="none" strike="noStrike" kern="1200" cap="none" spc="0" normalizeH="0" baseline="0" noProof="0" dirty="0">
                <a:ln>
                  <a:noFill/>
                </a:ln>
                <a:solidFill>
                  <a:prstClr val="black"/>
                </a:solidFill>
                <a:effectLst/>
                <a:uLnTx/>
                <a:uFillTx/>
                <a:latin typeface="Aptos" panose="02110004020202020204"/>
                <a:ea typeface="+mn-ea"/>
                <a:cs typeface="+mn-cs"/>
              </a:rPr>
              <a:t>Balsės </a:t>
            </a:r>
            <a:r>
              <a:rPr kumimoji="0" lang="lt-LT" sz="2800" b="1" i="1" u="none" strike="noStrike" kern="1200" cap="none" spc="0" normalizeH="0" baseline="0" noProof="0" dirty="0">
                <a:ln>
                  <a:noFill/>
                </a:ln>
                <a:solidFill>
                  <a:srgbClr val="00B050"/>
                </a:solidFill>
                <a:effectLst/>
                <a:uLnTx/>
                <a:uFillTx/>
                <a:latin typeface="Aptos" panose="02110004020202020204"/>
                <a:ea typeface="+mn-ea"/>
                <a:cs typeface="+mn-cs"/>
              </a:rPr>
              <a:t>ą, ę</a:t>
            </a:r>
            <a:r>
              <a:rPr kumimoji="0" lang="lt-LT" sz="2800" b="0" i="0" u="none" strike="noStrike" kern="1200" cap="none" spc="0" normalizeH="0" baseline="0" noProof="0" dirty="0">
                <a:ln>
                  <a:noFill/>
                </a:ln>
                <a:solidFill>
                  <a:prstClr val="black"/>
                </a:solidFill>
                <a:effectLst/>
                <a:uLnTx/>
                <a:uFillTx/>
                <a:latin typeface="Aptos" panose="02110004020202020204"/>
                <a:ea typeface="+mn-ea"/>
                <a:cs typeface="+mn-cs"/>
              </a:rPr>
              <a:t> rašomos </a:t>
            </a:r>
            <a:r>
              <a:rPr kumimoji="0" lang="lt-LT" sz="2800" b="1" i="0" u="none" strike="noStrike" kern="1200" cap="none" spc="0" normalizeH="0" baseline="0" noProof="0" dirty="0">
                <a:ln>
                  <a:noFill/>
                </a:ln>
                <a:solidFill>
                  <a:prstClr val="black"/>
                </a:solidFill>
                <a:effectLst/>
                <a:uLnTx/>
                <a:uFillTx/>
                <a:latin typeface="Aptos" panose="02110004020202020204"/>
                <a:ea typeface="+mn-ea"/>
                <a:cs typeface="+mn-cs"/>
              </a:rPr>
              <a:t>tik</a:t>
            </a:r>
            <a:r>
              <a:rPr kumimoji="0" lang="lt-LT" sz="2800" b="0" i="0" u="none" strike="noStrike" kern="1200" cap="none" spc="0" normalizeH="0" baseline="0" noProof="0" dirty="0">
                <a:ln>
                  <a:noFill/>
                </a:ln>
                <a:solidFill>
                  <a:prstClr val="black"/>
                </a:solidFill>
                <a:effectLst/>
                <a:uLnTx/>
                <a:uFillTx/>
                <a:latin typeface="Aptos" panose="02110004020202020204"/>
                <a:ea typeface="+mn-ea"/>
                <a:cs typeface="+mn-cs"/>
              </a:rPr>
              <a:t> kai kurių veiksmažodžių esamojo laiko (ką veikia?) šaknyse ir iš jo padarytose formose: b</a:t>
            </a:r>
            <a:r>
              <a:rPr kumimoji="0" lang="lt-LT" sz="2800" b="1" i="0" u="none" strike="noStrike" kern="1200" cap="none" spc="0" normalizeH="0" baseline="0" noProof="0" dirty="0">
                <a:ln>
                  <a:noFill/>
                </a:ln>
                <a:solidFill>
                  <a:srgbClr val="00B050"/>
                </a:solidFill>
                <a:effectLst/>
                <a:uLnTx/>
                <a:uFillTx/>
                <a:latin typeface="Aptos" panose="02110004020202020204"/>
                <a:ea typeface="+mn-ea"/>
                <a:cs typeface="+mn-cs"/>
              </a:rPr>
              <a:t>ą</a:t>
            </a:r>
            <a:r>
              <a:rPr kumimoji="0" lang="lt-LT" sz="2800" b="0" i="0" u="none" strike="noStrike" kern="1200" cap="none" spc="0" normalizeH="0" baseline="0" noProof="0" dirty="0">
                <a:ln>
                  <a:noFill/>
                </a:ln>
                <a:solidFill>
                  <a:prstClr val="black"/>
                </a:solidFill>
                <a:effectLst/>
                <a:uLnTx/>
                <a:uFillTx/>
                <a:latin typeface="Aptos" panose="02110004020202020204"/>
                <a:ea typeface="+mn-ea"/>
                <a:cs typeface="+mn-cs"/>
              </a:rPr>
              <a:t>la, š</a:t>
            </a:r>
            <a:r>
              <a:rPr kumimoji="0" lang="lt-LT" sz="2800" b="1" i="0" u="none" strike="noStrike" kern="1200" cap="none" spc="0" normalizeH="0" baseline="0" noProof="0" dirty="0">
                <a:ln>
                  <a:noFill/>
                </a:ln>
                <a:solidFill>
                  <a:srgbClr val="00B050"/>
                </a:solidFill>
                <a:effectLst/>
                <a:uLnTx/>
                <a:uFillTx/>
                <a:latin typeface="Aptos" panose="02110004020202020204"/>
                <a:ea typeface="+mn-ea"/>
                <a:cs typeface="+mn-cs"/>
              </a:rPr>
              <a:t>ą</a:t>
            </a:r>
            <a:r>
              <a:rPr kumimoji="0" lang="lt-LT" sz="2800" b="0" i="0" u="none" strike="noStrike" kern="1200" cap="none" spc="0" normalizeH="0" baseline="0" noProof="0" dirty="0">
                <a:ln>
                  <a:noFill/>
                </a:ln>
                <a:solidFill>
                  <a:prstClr val="black"/>
                </a:solidFill>
                <a:effectLst/>
                <a:uLnTx/>
                <a:uFillTx/>
                <a:latin typeface="Aptos" panose="02110004020202020204"/>
                <a:ea typeface="+mn-ea"/>
                <a:cs typeface="+mn-cs"/>
              </a:rPr>
              <a:t>la, g</a:t>
            </a:r>
            <a:r>
              <a:rPr kumimoji="0" lang="lt-LT" sz="2800" b="1" i="0" u="none" strike="noStrike" kern="1200" cap="none" spc="0" normalizeH="0" baseline="0" noProof="0" dirty="0">
                <a:ln>
                  <a:noFill/>
                </a:ln>
                <a:solidFill>
                  <a:srgbClr val="00B050"/>
                </a:solidFill>
                <a:effectLst/>
                <a:uLnTx/>
                <a:uFillTx/>
                <a:latin typeface="Aptos" panose="02110004020202020204"/>
                <a:ea typeface="+mn-ea"/>
                <a:cs typeface="+mn-cs"/>
              </a:rPr>
              <a:t>ę</a:t>
            </a:r>
            <a:r>
              <a:rPr kumimoji="0" lang="lt-LT" sz="2800" b="0" i="0" u="none" strike="noStrike" kern="1200" cap="none" spc="0" normalizeH="0" baseline="0" noProof="0" dirty="0">
                <a:ln>
                  <a:noFill/>
                </a:ln>
                <a:solidFill>
                  <a:prstClr val="black"/>
                </a:solidFill>
                <a:effectLst/>
                <a:uLnTx/>
                <a:uFillTx/>
                <a:latin typeface="Aptos" panose="02110004020202020204"/>
                <a:ea typeface="+mn-ea"/>
                <a:cs typeface="+mn-cs"/>
              </a:rPr>
              <a:t>sta, gl</a:t>
            </a:r>
            <a:r>
              <a:rPr kumimoji="0" lang="lt-LT" sz="2800" b="1" i="0" u="none" strike="noStrike" kern="1200" cap="none" spc="0" normalizeH="0" baseline="0" noProof="0" dirty="0">
                <a:ln>
                  <a:noFill/>
                </a:ln>
                <a:solidFill>
                  <a:srgbClr val="00B050"/>
                </a:solidFill>
                <a:effectLst/>
                <a:uLnTx/>
                <a:uFillTx/>
                <a:latin typeface="Aptos" panose="02110004020202020204"/>
                <a:ea typeface="+mn-ea"/>
                <a:cs typeface="+mn-cs"/>
              </a:rPr>
              <a:t>ę</a:t>
            </a:r>
            <a:r>
              <a:rPr kumimoji="0" lang="lt-LT" sz="2800" b="0" i="0" u="none" strike="noStrike" kern="1200" cap="none" spc="0" normalizeH="0" baseline="0" noProof="0" dirty="0">
                <a:ln>
                  <a:noFill/>
                </a:ln>
                <a:solidFill>
                  <a:prstClr val="black"/>
                </a:solidFill>
                <a:effectLst/>
                <a:uLnTx/>
                <a:uFillTx/>
                <a:latin typeface="Aptos" panose="02110004020202020204"/>
                <a:ea typeface="+mn-ea"/>
                <a:cs typeface="+mn-cs"/>
              </a:rPr>
              <a:t>žta ir kt. </a:t>
            </a:r>
            <a:endParaRPr kumimoji="0" lang="lt-LT" sz="2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514350" marR="0" lvl="0" indent="-514350" algn="just" defTabSz="914400" rtl="0" eaLnBrk="1" fontAlgn="auto" latinLnBrk="0" hangingPunct="1">
              <a:lnSpc>
                <a:spcPct val="110000"/>
              </a:lnSpc>
              <a:spcBef>
                <a:spcPts val="0"/>
              </a:spcBef>
              <a:spcAft>
                <a:spcPts val="0"/>
              </a:spcAft>
              <a:buClrTx/>
              <a:buSzTx/>
              <a:buFont typeface="+mj-lt"/>
              <a:buAutoNum type="arabicPeriod"/>
              <a:tabLst/>
              <a:defRPr/>
            </a:pPr>
            <a:endParaRPr kumimoji="0" lang="lt-LT" sz="2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lt-LT" sz="2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lt-LT" dirty="0"/>
          </a:p>
          <a:p>
            <a:endParaRPr lang="lt-LT" dirty="0"/>
          </a:p>
          <a:p>
            <a:endParaRPr lang="lt-LT" dirty="0"/>
          </a:p>
          <a:p>
            <a:endParaRPr lang="lt-LT" dirty="0"/>
          </a:p>
        </p:txBody>
      </p:sp>
    </p:spTree>
    <p:extLst>
      <p:ext uri="{BB962C8B-B14F-4D97-AF65-F5344CB8AC3E}">
        <p14:creationId xmlns:p14="http://schemas.microsoft.com/office/powerpoint/2010/main" val="2195303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B6CFA45-D203-FEA0-6D3A-DA72521F75B0}"/>
              </a:ext>
            </a:extLst>
          </p:cNvPr>
          <p:cNvSpPr>
            <a:spLocks noGrp="1"/>
          </p:cNvSpPr>
          <p:nvPr>
            <p:ph type="title"/>
          </p:nvPr>
        </p:nvSpPr>
        <p:spPr/>
        <p:txBody>
          <a:bodyPr/>
          <a:lstStyle/>
          <a:p>
            <a:r>
              <a:rPr lang="lt-LT" dirty="0"/>
              <a:t>Šiandien pamokoje</a:t>
            </a:r>
          </a:p>
        </p:txBody>
      </p:sp>
      <p:sp>
        <p:nvSpPr>
          <p:cNvPr id="3" name="Turinio vietos rezervavimo ženklas 2">
            <a:extLst>
              <a:ext uri="{FF2B5EF4-FFF2-40B4-BE49-F238E27FC236}">
                <a16:creationId xmlns:a16="http://schemas.microsoft.com/office/drawing/2014/main" id="{9AA00271-83D3-CC5F-F76B-629C1E98BEE6}"/>
              </a:ext>
            </a:extLst>
          </p:cNvPr>
          <p:cNvSpPr>
            <a:spLocks noGrp="1"/>
          </p:cNvSpPr>
          <p:nvPr>
            <p:ph idx="1"/>
          </p:nvPr>
        </p:nvSpPr>
        <p:spPr>
          <a:xfrm>
            <a:off x="612949" y="1825625"/>
            <a:ext cx="11123525" cy="4351338"/>
          </a:xfrm>
        </p:spPr>
        <p:txBody>
          <a:bodyPr>
            <a:normAutofit fontScale="85000" lnSpcReduction="10000"/>
          </a:bodyPr>
          <a:lstStyle/>
          <a:p>
            <a:pPr>
              <a:lnSpc>
                <a:spcPct val="120000"/>
              </a:lnSpc>
              <a:spcBef>
                <a:spcPts val="0"/>
              </a:spcBef>
            </a:pPr>
            <a:r>
              <a:rPr lang="lt-LT" b="1" dirty="0"/>
              <a:t>Pamokos tikslas </a:t>
            </a:r>
            <a:r>
              <a:rPr lang="lt-LT" dirty="0"/>
              <a:t>– </a:t>
            </a:r>
            <a:r>
              <a:rPr lang="lt-LT" b="1" dirty="0">
                <a:solidFill>
                  <a:srgbClr val="00B050"/>
                </a:solidFill>
              </a:rPr>
              <a:t>mokytis ir įtvirtinti nosinių raidžių rašybą žodžių šaknyse.</a:t>
            </a:r>
          </a:p>
          <a:p>
            <a:pPr>
              <a:lnSpc>
                <a:spcPct val="120000"/>
              </a:lnSpc>
              <a:spcBef>
                <a:spcPts val="0"/>
              </a:spcBef>
            </a:pPr>
            <a:r>
              <a:rPr lang="lt-LT" dirty="0"/>
              <a:t>Ką ir kaip veiksime? </a:t>
            </a:r>
          </a:p>
          <a:p>
            <a:pPr>
              <a:lnSpc>
                <a:spcPct val="120000"/>
              </a:lnSpc>
              <a:spcBef>
                <a:spcPts val="0"/>
              </a:spcBef>
            </a:pPr>
            <a:r>
              <a:rPr lang="lt-LT" dirty="0">
                <a:solidFill>
                  <a:srgbClr val="7030A0"/>
                </a:solidFill>
              </a:rPr>
              <a:t>Bendradarbiaudami: </a:t>
            </a:r>
          </a:p>
          <a:p>
            <a:pPr lvl="1">
              <a:lnSpc>
                <a:spcPct val="120000"/>
              </a:lnSpc>
              <a:spcBef>
                <a:spcPts val="0"/>
              </a:spcBef>
            </a:pPr>
            <a:r>
              <a:rPr lang="lt-LT" sz="2800" dirty="0"/>
              <a:t>Prisiminsime, kas yra tradicinė rašyba.</a:t>
            </a:r>
          </a:p>
          <a:p>
            <a:pPr lvl="1">
              <a:lnSpc>
                <a:spcPct val="120000"/>
              </a:lnSpc>
              <a:spcBef>
                <a:spcPts val="0"/>
              </a:spcBef>
            </a:pPr>
            <a:r>
              <a:rPr lang="lt-LT" sz="2800" dirty="0"/>
              <a:t>Išsiaiškinsime, kokie rašybos atvejai pagrįsti tradicine rašyba.</a:t>
            </a:r>
          </a:p>
          <a:p>
            <a:pPr lvl="1">
              <a:lnSpc>
                <a:spcPct val="120000"/>
              </a:lnSpc>
              <a:spcBef>
                <a:spcPts val="0"/>
              </a:spcBef>
            </a:pPr>
            <a:r>
              <a:rPr lang="lt-LT" sz="2800" dirty="0"/>
              <a:t>Atliksime rašybos užduočių su nosinių raidžių rašyba žodžių šaknyse.</a:t>
            </a:r>
          </a:p>
          <a:p>
            <a:pPr lvl="1">
              <a:lnSpc>
                <a:spcPct val="120000"/>
              </a:lnSpc>
              <a:spcBef>
                <a:spcPts val="0"/>
              </a:spcBef>
            </a:pPr>
            <a:r>
              <a:rPr lang="lt-LT" sz="2800" dirty="0"/>
              <a:t>Skaitysime legendas ir sakmes.</a:t>
            </a:r>
          </a:p>
          <a:p>
            <a:pPr lvl="1">
              <a:lnSpc>
                <a:spcPct val="120000"/>
              </a:lnSpc>
              <a:spcBef>
                <a:spcPts val="0"/>
              </a:spcBef>
            </a:pPr>
            <a:r>
              <a:rPr lang="lt-LT" sz="2800" dirty="0"/>
              <a:t>Atliksime interaktyvių užduočių. </a:t>
            </a:r>
          </a:p>
          <a:p>
            <a:pPr>
              <a:lnSpc>
                <a:spcPct val="120000"/>
              </a:lnSpc>
              <a:spcBef>
                <a:spcPts val="0"/>
              </a:spcBef>
            </a:pPr>
            <a:r>
              <a:rPr lang="lt-LT" sz="3000" dirty="0">
                <a:solidFill>
                  <a:srgbClr val="7030A0"/>
                </a:solidFill>
              </a:rPr>
              <a:t>Savarankiškai: </a:t>
            </a:r>
          </a:p>
          <a:p>
            <a:pPr lvl="1">
              <a:lnSpc>
                <a:spcPct val="120000"/>
              </a:lnSpc>
              <a:spcBef>
                <a:spcPts val="0"/>
              </a:spcBef>
            </a:pPr>
            <a:r>
              <a:rPr lang="lt-LT" sz="2800" i="1" dirty="0" err="1"/>
              <a:t>Canvoje</a:t>
            </a:r>
            <a:r>
              <a:rPr lang="lt-LT" sz="2800" dirty="0"/>
              <a:t> sugalvosime sakinių su tradicinės rašybos žodžiais. </a:t>
            </a:r>
          </a:p>
          <a:p>
            <a:endParaRPr lang="lt-LT" dirty="0"/>
          </a:p>
        </p:txBody>
      </p:sp>
      <p:pic>
        <p:nvPicPr>
          <p:cNvPr id="4" name="Paveikslėlis 3">
            <a:extLst>
              <a:ext uri="{FF2B5EF4-FFF2-40B4-BE49-F238E27FC236}">
                <a16:creationId xmlns:a16="http://schemas.microsoft.com/office/drawing/2014/main" id="{CEE22BDB-2C0A-7408-B417-5FE23FF50C2B}"/>
              </a:ext>
            </a:extLst>
          </p:cNvPr>
          <p:cNvPicPr>
            <a:picLocks noChangeAspect="1"/>
          </p:cNvPicPr>
          <p:nvPr/>
        </p:nvPicPr>
        <p:blipFill>
          <a:blip r:embed="rId2"/>
          <a:stretch>
            <a:fillRect/>
          </a:stretch>
        </p:blipFill>
        <p:spPr>
          <a:xfrm>
            <a:off x="9395797" y="4406668"/>
            <a:ext cx="2493480" cy="2225233"/>
          </a:xfrm>
          <a:prstGeom prst="rect">
            <a:avLst/>
          </a:prstGeom>
        </p:spPr>
      </p:pic>
    </p:spTree>
    <p:extLst>
      <p:ext uri="{BB962C8B-B14F-4D97-AF65-F5344CB8AC3E}">
        <p14:creationId xmlns:p14="http://schemas.microsoft.com/office/powerpoint/2010/main" val="4223070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05DA7F9-F827-1F05-B2E4-DCFE56B553E0}"/>
              </a:ext>
            </a:extLst>
          </p:cNvPr>
          <p:cNvSpPr>
            <a:spLocks noGrp="1"/>
          </p:cNvSpPr>
          <p:nvPr>
            <p:ph type="title"/>
          </p:nvPr>
        </p:nvSpPr>
        <p:spPr>
          <a:xfrm>
            <a:off x="838200" y="365125"/>
            <a:ext cx="10515600" cy="830629"/>
          </a:xfrm>
        </p:spPr>
        <p:txBody>
          <a:bodyPr/>
          <a:lstStyle/>
          <a:p>
            <a:r>
              <a:rPr lang="lt-LT" dirty="0"/>
              <a:t>Kuo savita lietuvių kalbos tradicinė rašyba?</a:t>
            </a:r>
          </a:p>
        </p:txBody>
      </p:sp>
      <p:sp>
        <p:nvSpPr>
          <p:cNvPr id="3" name="Turinio vietos rezervavimo ženklas 2">
            <a:extLst>
              <a:ext uri="{FF2B5EF4-FFF2-40B4-BE49-F238E27FC236}">
                <a16:creationId xmlns:a16="http://schemas.microsoft.com/office/drawing/2014/main" id="{39335F86-E4EE-B90E-4662-624026CEEC4E}"/>
              </a:ext>
            </a:extLst>
          </p:cNvPr>
          <p:cNvSpPr>
            <a:spLocks noGrp="1"/>
          </p:cNvSpPr>
          <p:nvPr>
            <p:ph idx="1"/>
          </p:nvPr>
        </p:nvSpPr>
        <p:spPr>
          <a:xfrm>
            <a:off x="838200" y="1266092"/>
            <a:ext cx="10515600" cy="5226783"/>
          </a:xfrm>
        </p:spPr>
        <p:txBody>
          <a:bodyPr>
            <a:normAutofit lnSpcReduction="10000"/>
          </a:bodyPr>
          <a:lstStyle/>
          <a:p>
            <a:pPr algn="just">
              <a:lnSpc>
                <a:spcPct val="110000"/>
              </a:lnSpc>
              <a:spcBef>
                <a:spcPts val="0"/>
              </a:spcBef>
            </a:pPr>
            <a:r>
              <a:rPr lang="lt-LT" dirty="0"/>
              <a:t>Remiantis tradiciniu principu žodžiai ar jų dalys rašomi taip, </a:t>
            </a:r>
            <a:r>
              <a:rPr lang="lt-LT" b="1" dirty="0"/>
              <a:t>kaip iš seno įprasta juos rašyti</a:t>
            </a:r>
            <a:r>
              <a:rPr lang="lt-LT" dirty="0"/>
              <a:t>. Tradiciniu principu pagrįstas:</a:t>
            </a:r>
          </a:p>
          <a:p>
            <a:pPr algn="just">
              <a:lnSpc>
                <a:spcPct val="110000"/>
              </a:lnSpc>
              <a:spcBef>
                <a:spcPts val="0"/>
              </a:spcBef>
            </a:pPr>
            <a:r>
              <a:rPr lang="lt-LT" dirty="0"/>
              <a:t>nosinių balsių </a:t>
            </a:r>
            <a:r>
              <a:rPr lang="lt-LT" b="1" dirty="0"/>
              <a:t>ą, ę, į, ų </a:t>
            </a:r>
            <a:r>
              <a:rPr lang="lt-LT" dirty="0"/>
              <a:t>rašymas</a:t>
            </a:r>
            <a:r>
              <a:rPr lang="lt-LT" b="1" dirty="0"/>
              <a:t> </a:t>
            </a:r>
            <a:r>
              <a:rPr lang="lt-LT" dirty="0"/>
              <a:t>žodžių šaknyse: </a:t>
            </a:r>
            <a:r>
              <a:rPr lang="lt-LT" b="1" i="1" dirty="0">
                <a:solidFill>
                  <a:srgbClr val="00B050"/>
                </a:solidFill>
              </a:rPr>
              <a:t>ą</a:t>
            </a:r>
            <a:r>
              <a:rPr lang="lt-LT" i="1" dirty="0"/>
              <a:t>sotis, ž</a:t>
            </a:r>
            <a:r>
              <a:rPr lang="lt-LT" b="1" i="1" dirty="0">
                <a:solidFill>
                  <a:srgbClr val="00B050"/>
                </a:solidFill>
              </a:rPr>
              <a:t>ą</a:t>
            </a:r>
            <a:r>
              <a:rPr lang="lt-LT" i="1" dirty="0"/>
              <a:t>sis, v</a:t>
            </a:r>
            <a:r>
              <a:rPr lang="lt-LT" b="1" i="1" dirty="0">
                <a:solidFill>
                  <a:srgbClr val="00B050"/>
                </a:solidFill>
              </a:rPr>
              <a:t>ą</a:t>
            </a:r>
            <a:r>
              <a:rPr lang="lt-LT" i="1" dirty="0"/>
              <a:t>šelis, </a:t>
            </a:r>
            <a:r>
              <a:rPr lang="lt-LT" b="1" i="1" dirty="0">
                <a:solidFill>
                  <a:srgbClr val="00B050"/>
                </a:solidFill>
              </a:rPr>
              <a:t>ą</a:t>
            </a:r>
            <a:r>
              <a:rPr lang="lt-LT" i="1" dirty="0"/>
              <a:t>žuolas, b</a:t>
            </a:r>
            <a:r>
              <a:rPr lang="lt-LT" b="1" i="1" dirty="0">
                <a:solidFill>
                  <a:srgbClr val="00B050"/>
                </a:solidFill>
              </a:rPr>
              <a:t>ą</a:t>
            </a:r>
            <a:r>
              <a:rPr lang="lt-LT" i="1" dirty="0"/>
              <a:t>la, </a:t>
            </a:r>
            <a:r>
              <a:rPr lang="lt-LT" b="1" i="1" dirty="0">
                <a:solidFill>
                  <a:srgbClr val="00B050"/>
                </a:solidFill>
              </a:rPr>
              <a:t>į</a:t>
            </a:r>
            <a:r>
              <a:rPr lang="lt-LT" i="1" dirty="0"/>
              <a:t>sčios, gr</a:t>
            </a:r>
            <a:r>
              <a:rPr lang="lt-LT" b="1" i="1" dirty="0">
                <a:solidFill>
                  <a:srgbClr val="00B050"/>
                </a:solidFill>
              </a:rPr>
              <a:t>ę</a:t>
            </a:r>
            <a:r>
              <a:rPr lang="lt-LT" i="1" dirty="0"/>
              <a:t>žia </a:t>
            </a:r>
            <a:r>
              <a:rPr lang="lt-LT" dirty="0"/>
              <a:t>ir kt.</a:t>
            </a:r>
          </a:p>
          <a:p>
            <a:pPr algn="just">
              <a:lnSpc>
                <a:spcPct val="110000"/>
              </a:lnSpc>
              <a:spcBef>
                <a:spcPts val="0"/>
              </a:spcBef>
            </a:pPr>
            <a:r>
              <a:rPr lang="lt-LT" dirty="0"/>
              <a:t>nosinių balsių </a:t>
            </a:r>
            <a:r>
              <a:rPr lang="lt-LT" b="1" dirty="0"/>
              <a:t>ą, ę, į, ų </a:t>
            </a:r>
            <a:r>
              <a:rPr lang="lt-LT" dirty="0"/>
              <a:t>rašymas</a:t>
            </a:r>
            <a:r>
              <a:rPr lang="lt-LT" b="1" dirty="0"/>
              <a:t> </a:t>
            </a:r>
            <a:r>
              <a:rPr lang="lt-LT" dirty="0"/>
              <a:t>žodžių galūnėse: </a:t>
            </a:r>
            <a:r>
              <a:rPr lang="lt-LT" i="1" dirty="0"/>
              <a:t>vaik</a:t>
            </a:r>
            <a:r>
              <a:rPr lang="lt-LT" b="1" i="1" dirty="0">
                <a:solidFill>
                  <a:srgbClr val="00B050"/>
                </a:solidFill>
              </a:rPr>
              <a:t>ą</a:t>
            </a:r>
            <a:r>
              <a:rPr lang="lt-LT" i="1" dirty="0"/>
              <a:t>, sūn</a:t>
            </a:r>
            <a:r>
              <a:rPr lang="lt-LT" b="1" i="1" dirty="0">
                <a:solidFill>
                  <a:srgbClr val="00B050"/>
                </a:solidFill>
              </a:rPr>
              <a:t>ų</a:t>
            </a:r>
            <a:r>
              <a:rPr lang="lt-LT" i="1" dirty="0"/>
              <a:t>, aki</a:t>
            </a:r>
            <a:r>
              <a:rPr lang="lt-LT" b="1" i="1" dirty="0">
                <a:solidFill>
                  <a:srgbClr val="00B050"/>
                </a:solidFill>
              </a:rPr>
              <a:t>ų</a:t>
            </a:r>
            <a:r>
              <a:rPr lang="lt-LT" dirty="0"/>
              <a:t> ir kt. ir priešdėlyje </a:t>
            </a:r>
            <a:r>
              <a:rPr lang="lt-LT" b="1" i="1" dirty="0" err="1">
                <a:solidFill>
                  <a:srgbClr val="00B050"/>
                </a:solidFill>
              </a:rPr>
              <a:t>są</a:t>
            </a:r>
            <a:r>
              <a:rPr lang="lt-LT" dirty="0"/>
              <a:t>- ir </a:t>
            </a:r>
            <a:r>
              <a:rPr lang="lt-LT" b="1" i="1" dirty="0">
                <a:solidFill>
                  <a:srgbClr val="00B050"/>
                </a:solidFill>
              </a:rPr>
              <a:t>į-</a:t>
            </a:r>
            <a:r>
              <a:rPr lang="lt-LT" dirty="0"/>
              <a:t>.</a:t>
            </a:r>
          </a:p>
          <a:p>
            <a:pPr algn="just">
              <a:lnSpc>
                <a:spcPct val="110000"/>
              </a:lnSpc>
              <a:spcBef>
                <a:spcPts val="0"/>
              </a:spcBef>
            </a:pPr>
            <a:r>
              <a:rPr lang="lt-LT" dirty="0"/>
              <a:t>minkštųjų priebalsių žymėjimas raide </a:t>
            </a:r>
            <a:r>
              <a:rPr lang="lt-LT" b="1" i="1" dirty="0">
                <a:solidFill>
                  <a:srgbClr val="00B050"/>
                </a:solidFill>
              </a:rPr>
              <a:t>i</a:t>
            </a:r>
            <a:r>
              <a:rPr lang="lt-LT" dirty="0"/>
              <a:t>: </a:t>
            </a:r>
            <a:r>
              <a:rPr lang="lt-LT" i="1" dirty="0"/>
              <a:t>k</a:t>
            </a:r>
            <a:r>
              <a:rPr lang="lt-LT" b="1" i="1" dirty="0">
                <a:solidFill>
                  <a:srgbClr val="00B050"/>
                </a:solidFill>
              </a:rPr>
              <a:t>i</a:t>
            </a:r>
            <a:r>
              <a:rPr lang="lt-LT" i="1" dirty="0"/>
              <a:t>auras, lauk</a:t>
            </a:r>
            <a:r>
              <a:rPr lang="lt-LT" b="1" i="1" dirty="0">
                <a:solidFill>
                  <a:srgbClr val="00B050"/>
                </a:solidFill>
              </a:rPr>
              <a:t>i</a:t>
            </a:r>
            <a:r>
              <a:rPr lang="lt-LT" i="1" dirty="0"/>
              <a:t>a, skaič</a:t>
            </a:r>
            <a:r>
              <a:rPr lang="lt-LT" b="1" i="1" dirty="0">
                <a:solidFill>
                  <a:srgbClr val="00B050"/>
                </a:solidFill>
              </a:rPr>
              <a:t>i</a:t>
            </a:r>
            <a:r>
              <a:rPr lang="lt-LT" i="1" dirty="0"/>
              <a:t>avo, ž</a:t>
            </a:r>
            <a:r>
              <a:rPr lang="lt-LT" b="1" i="1" dirty="0">
                <a:solidFill>
                  <a:srgbClr val="00B050"/>
                </a:solidFill>
              </a:rPr>
              <a:t>i</a:t>
            </a:r>
            <a:r>
              <a:rPr lang="lt-LT" i="1" dirty="0"/>
              <a:t>ūri, tur</a:t>
            </a:r>
            <a:r>
              <a:rPr lang="lt-LT" b="1" i="1" dirty="0">
                <a:solidFill>
                  <a:srgbClr val="00B050"/>
                </a:solidFill>
              </a:rPr>
              <a:t>i</a:t>
            </a:r>
            <a:r>
              <a:rPr lang="lt-LT" i="1" dirty="0"/>
              <a:t>u, neš</a:t>
            </a:r>
            <a:r>
              <a:rPr lang="lt-LT" b="1" i="1" dirty="0">
                <a:solidFill>
                  <a:srgbClr val="00B050"/>
                </a:solidFill>
              </a:rPr>
              <a:t>i</a:t>
            </a:r>
            <a:r>
              <a:rPr lang="lt-LT" i="1" dirty="0"/>
              <a:t>oja </a:t>
            </a:r>
            <a:r>
              <a:rPr lang="lt-LT" dirty="0"/>
              <a:t>ir kt. </a:t>
            </a:r>
          </a:p>
          <a:p>
            <a:pPr algn="just">
              <a:lnSpc>
                <a:spcPct val="110000"/>
              </a:lnSpc>
              <a:spcBef>
                <a:spcPts val="0"/>
              </a:spcBef>
            </a:pPr>
            <a:r>
              <a:rPr lang="lt-LT" dirty="0"/>
              <a:t>priebalsės </a:t>
            </a:r>
            <a:r>
              <a:rPr lang="lt-LT" b="1" i="1" dirty="0">
                <a:solidFill>
                  <a:srgbClr val="00B050"/>
                </a:solidFill>
              </a:rPr>
              <a:t>j</a:t>
            </a:r>
            <a:r>
              <a:rPr lang="lt-LT" b="1" dirty="0">
                <a:solidFill>
                  <a:srgbClr val="00B050"/>
                </a:solidFill>
              </a:rPr>
              <a:t> </a:t>
            </a:r>
            <a:r>
              <a:rPr lang="lt-LT" dirty="0"/>
              <a:t>rašymas ar</a:t>
            </a:r>
            <a:r>
              <a:rPr lang="lt-LT" b="1" dirty="0"/>
              <a:t> </a:t>
            </a:r>
            <a:r>
              <a:rPr lang="lt-LT" dirty="0"/>
              <a:t>nerašymas prieš </a:t>
            </a:r>
            <a:r>
              <a:rPr lang="lt-LT" b="1" i="1" dirty="0" err="1">
                <a:solidFill>
                  <a:srgbClr val="00B050"/>
                </a:solidFill>
              </a:rPr>
              <a:t>ie</a:t>
            </a:r>
            <a:r>
              <a:rPr lang="lt-LT" dirty="0"/>
              <a:t> lietuviškų žodžių šaknies pradžioje: </a:t>
            </a:r>
            <a:r>
              <a:rPr lang="lt-LT" b="1" i="1" dirty="0">
                <a:solidFill>
                  <a:srgbClr val="00B050"/>
                </a:solidFill>
              </a:rPr>
              <a:t>J</a:t>
            </a:r>
            <a:r>
              <a:rPr lang="lt-LT" i="1" dirty="0"/>
              <a:t>ieznas, ieva </a:t>
            </a:r>
            <a:r>
              <a:rPr lang="lt-LT" dirty="0"/>
              <a:t>ir kt.</a:t>
            </a:r>
          </a:p>
          <a:p>
            <a:pPr algn="just">
              <a:lnSpc>
                <a:spcPct val="110000"/>
              </a:lnSpc>
              <a:spcBef>
                <a:spcPts val="0"/>
              </a:spcBef>
            </a:pPr>
            <a:r>
              <a:rPr lang="lt-LT" dirty="0"/>
              <a:t>kitais atvejais: didžiųjų raidžių rašymas, </a:t>
            </a:r>
            <a:r>
              <a:rPr lang="lt-LT" b="1" i="1" dirty="0" err="1">
                <a:solidFill>
                  <a:srgbClr val="00B050"/>
                </a:solidFill>
              </a:rPr>
              <a:t>eu</a:t>
            </a:r>
            <a:r>
              <a:rPr lang="lt-LT" i="1" dirty="0"/>
              <a:t> </a:t>
            </a:r>
            <a:r>
              <a:rPr lang="lt-LT" dirty="0"/>
              <a:t>rašymas ir atskiri žodžiai.</a:t>
            </a:r>
          </a:p>
        </p:txBody>
      </p:sp>
    </p:spTree>
    <p:extLst>
      <p:ext uri="{BB962C8B-B14F-4D97-AF65-F5344CB8AC3E}">
        <p14:creationId xmlns:p14="http://schemas.microsoft.com/office/powerpoint/2010/main" val="284141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076C230-9D45-803D-64E1-A9FA02AB5A6D}"/>
              </a:ext>
            </a:extLst>
          </p:cNvPr>
          <p:cNvSpPr>
            <a:spLocks noGrp="1"/>
          </p:cNvSpPr>
          <p:nvPr>
            <p:ph type="title"/>
          </p:nvPr>
        </p:nvSpPr>
        <p:spPr>
          <a:xfrm>
            <a:off x="556846" y="365126"/>
            <a:ext cx="10796954" cy="579420"/>
          </a:xfrm>
        </p:spPr>
        <p:txBody>
          <a:bodyPr>
            <a:normAutofit fontScale="90000"/>
          </a:bodyPr>
          <a:lstStyle/>
          <a:p>
            <a:r>
              <a:rPr lang="lt-LT" dirty="0"/>
              <a:t>1. Kada rašomos nosinės balsės </a:t>
            </a:r>
            <a:r>
              <a:rPr lang="lt-LT" b="1" i="1" dirty="0">
                <a:solidFill>
                  <a:srgbClr val="00B050"/>
                </a:solidFill>
              </a:rPr>
              <a:t>ą, ę, į, ų</a:t>
            </a:r>
            <a:r>
              <a:rPr lang="lt-LT" dirty="0"/>
              <a:t>?</a:t>
            </a:r>
          </a:p>
        </p:txBody>
      </p:sp>
      <p:sp>
        <p:nvSpPr>
          <p:cNvPr id="3" name="Turinio vietos rezervavimo ženklas 2">
            <a:extLst>
              <a:ext uri="{FF2B5EF4-FFF2-40B4-BE49-F238E27FC236}">
                <a16:creationId xmlns:a16="http://schemas.microsoft.com/office/drawing/2014/main" id="{4991E2C6-EA83-E349-D4E8-6432B34A8EF0}"/>
              </a:ext>
            </a:extLst>
          </p:cNvPr>
          <p:cNvSpPr>
            <a:spLocks noGrp="1"/>
          </p:cNvSpPr>
          <p:nvPr>
            <p:ph sz="half" idx="1"/>
          </p:nvPr>
        </p:nvSpPr>
        <p:spPr>
          <a:xfrm>
            <a:off x="556846" y="2141536"/>
            <a:ext cx="5181600" cy="4351338"/>
          </a:xfrm>
        </p:spPr>
        <p:txBody>
          <a:bodyPr>
            <a:normAutofit fontScale="92500" lnSpcReduction="10000"/>
          </a:bodyPr>
          <a:lstStyle/>
          <a:p>
            <a:pPr>
              <a:lnSpc>
                <a:spcPct val="110000"/>
              </a:lnSpc>
              <a:spcBef>
                <a:spcPts val="0"/>
              </a:spcBef>
            </a:pPr>
            <a:r>
              <a:rPr lang="lt-LT" dirty="0"/>
              <a:t>k</a:t>
            </a:r>
            <a:r>
              <a:rPr lang="lt-LT" b="1" dirty="0">
                <a:solidFill>
                  <a:srgbClr val="00B050"/>
                </a:solidFill>
              </a:rPr>
              <a:t>ą</a:t>
            </a:r>
            <a:r>
              <a:rPr lang="lt-LT" dirty="0"/>
              <a:t>sti, k</a:t>
            </a:r>
            <a:r>
              <a:rPr lang="lt-LT" b="1" dirty="0">
                <a:solidFill>
                  <a:srgbClr val="00B050"/>
                </a:solidFill>
              </a:rPr>
              <a:t>ą</a:t>
            </a:r>
            <a:r>
              <a:rPr lang="lt-LT" dirty="0"/>
              <a:t>snis, nes k</a:t>
            </a:r>
            <a:r>
              <a:rPr lang="lt-LT" b="1" dirty="0">
                <a:solidFill>
                  <a:srgbClr val="00B050"/>
                </a:solidFill>
              </a:rPr>
              <a:t>an</a:t>
            </a:r>
            <a:r>
              <a:rPr lang="lt-LT" dirty="0"/>
              <a:t>do;  </a:t>
            </a:r>
          </a:p>
          <a:p>
            <a:pPr>
              <a:lnSpc>
                <a:spcPct val="110000"/>
              </a:lnSpc>
              <a:spcBef>
                <a:spcPts val="0"/>
              </a:spcBef>
            </a:pPr>
            <a:r>
              <a:rPr lang="lt-LT" dirty="0"/>
              <a:t>gal</a:t>
            </a:r>
            <a:r>
              <a:rPr lang="lt-LT" b="1" dirty="0">
                <a:solidFill>
                  <a:srgbClr val="00B050"/>
                </a:solidFill>
              </a:rPr>
              <a:t>ą</a:t>
            </a:r>
            <a:r>
              <a:rPr lang="lt-LT" dirty="0"/>
              <a:t>sti, gal</a:t>
            </a:r>
            <a:r>
              <a:rPr lang="lt-LT" b="1" dirty="0">
                <a:solidFill>
                  <a:srgbClr val="00B050"/>
                </a:solidFill>
              </a:rPr>
              <a:t>ą</a:t>
            </a:r>
            <a:r>
              <a:rPr lang="lt-LT" dirty="0"/>
              <a:t>stuvas, nes gal</a:t>
            </a:r>
            <a:r>
              <a:rPr lang="lt-LT" b="1" dirty="0">
                <a:solidFill>
                  <a:srgbClr val="00B050"/>
                </a:solidFill>
              </a:rPr>
              <a:t>an</a:t>
            </a:r>
            <a:r>
              <a:rPr lang="lt-LT" dirty="0"/>
              <a:t>do; </a:t>
            </a:r>
          </a:p>
          <a:p>
            <a:pPr>
              <a:lnSpc>
                <a:spcPct val="110000"/>
              </a:lnSpc>
              <a:spcBef>
                <a:spcPts val="0"/>
              </a:spcBef>
            </a:pPr>
            <a:r>
              <a:rPr lang="lt-LT" dirty="0"/>
              <a:t>išsig</a:t>
            </a:r>
            <a:r>
              <a:rPr lang="lt-LT" b="1" dirty="0">
                <a:solidFill>
                  <a:srgbClr val="00B050"/>
                </a:solidFill>
              </a:rPr>
              <a:t>ą</a:t>
            </a:r>
            <a:r>
              <a:rPr lang="lt-LT" dirty="0"/>
              <a:t>sti, išg</a:t>
            </a:r>
            <a:r>
              <a:rPr lang="lt-LT" b="1" dirty="0">
                <a:solidFill>
                  <a:srgbClr val="00B050"/>
                </a:solidFill>
              </a:rPr>
              <a:t>ą</a:t>
            </a:r>
            <a:r>
              <a:rPr lang="lt-LT" dirty="0"/>
              <a:t>stis, nuog</a:t>
            </a:r>
            <a:r>
              <a:rPr lang="lt-LT" b="1" dirty="0">
                <a:solidFill>
                  <a:srgbClr val="00B050"/>
                </a:solidFill>
              </a:rPr>
              <a:t>ą</a:t>
            </a:r>
            <a:r>
              <a:rPr lang="lt-LT" dirty="0"/>
              <a:t>stauti, nes išsig</a:t>
            </a:r>
            <a:r>
              <a:rPr lang="lt-LT" b="1" dirty="0">
                <a:solidFill>
                  <a:srgbClr val="00B050"/>
                </a:solidFill>
              </a:rPr>
              <a:t>an</a:t>
            </a:r>
            <a:r>
              <a:rPr lang="lt-LT" dirty="0"/>
              <a:t>do; </a:t>
            </a:r>
          </a:p>
          <a:p>
            <a:pPr>
              <a:lnSpc>
                <a:spcPct val="110000"/>
              </a:lnSpc>
              <a:spcBef>
                <a:spcPts val="0"/>
              </a:spcBef>
            </a:pPr>
            <a:r>
              <a:rPr lang="lt-LT" dirty="0"/>
              <a:t>br</a:t>
            </a:r>
            <a:r>
              <a:rPr lang="lt-LT" b="1" dirty="0">
                <a:solidFill>
                  <a:srgbClr val="00B050"/>
                </a:solidFill>
              </a:rPr>
              <a:t>ę</a:t>
            </a:r>
            <a:r>
              <a:rPr lang="lt-LT" dirty="0"/>
              <a:t>sti, nes br</a:t>
            </a:r>
            <a:r>
              <a:rPr lang="lt-LT" b="1" dirty="0">
                <a:solidFill>
                  <a:srgbClr val="00B050"/>
                </a:solidFill>
              </a:rPr>
              <a:t>en</a:t>
            </a:r>
            <a:r>
              <a:rPr lang="lt-LT" dirty="0"/>
              <a:t>do; </a:t>
            </a:r>
          </a:p>
          <a:p>
            <a:pPr>
              <a:lnSpc>
                <a:spcPct val="110000"/>
              </a:lnSpc>
              <a:spcBef>
                <a:spcPts val="0"/>
              </a:spcBef>
            </a:pPr>
            <a:r>
              <a:rPr lang="lt-LT" dirty="0"/>
              <a:t>k</a:t>
            </a:r>
            <a:r>
              <a:rPr lang="lt-LT" b="1" dirty="0">
                <a:solidFill>
                  <a:srgbClr val="00B050"/>
                </a:solidFill>
              </a:rPr>
              <a:t>ę</a:t>
            </a:r>
            <a:r>
              <a:rPr lang="lt-LT" dirty="0"/>
              <a:t>sti, K</a:t>
            </a:r>
            <a:r>
              <a:rPr lang="lt-LT" b="1" dirty="0">
                <a:solidFill>
                  <a:srgbClr val="00B050"/>
                </a:solidFill>
              </a:rPr>
              <a:t>ę</a:t>
            </a:r>
            <a:r>
              <a:rPr lang="lt-LT" dirty="0"/>
              <a:t>stutis, nes k</a:t>
            </a:r>
            <a:r>
              <a:rPr lang="lt-LT" b="1" dirty="0">
                <a:solidFill>
                  <a:srgbClr val="00B050"/>
                </a:solidFill>
              </a:rPr>
              <a:t>en</a:t>
            </a:r>
            <a:r>
              <a:rPr lang="lt-LT" dirty="0"/>
              <a:t>tė; </a:t>
            </a:r>
          </a:p>
          <a:p>
            <a:pPr>
              <a:lnSpc>
                <a:spcPct val="110000"/>
              </a:lnSpc>
              <a:spcBef>
                <a:spcPts val="0"/>
              </a:spcBef>
            </a:pPr>
            <a:r>
              <a:rPr lang="lt-LT" dirty="0"/>
              <a:t>r</a:t>
            </a:r>
            <a:r>
              <a:rPr lang="lt-LT" b="1" dirty="0">
                <a:solidFill>
                  <a:srgbClr val="00B050"/>
                </a:solidFill>
              </a:rPr>
              <a:t>ę</a:t>
            </a:r>
            <a:r>
              <a:rPr lang="lt-LT" dirty="0"/>
              <a:t>sti, r</a:t>
            </a:r>
            <a:r>
              <a:rPr lang="lt-LT" b="1" dirty="0">
                <a:solidFill>
                  <a:srgbClr val="00B050"/>
                </a:solidFill>
              </a:rPr>
              <a:t>ą</a:t>
            </a:r>
            <a:r>
              <a:rPr lang="lt-LT" dirty="0"/>
              <a:t>stas, nes r</a:t>
            </a:r>
            <a:r>
              <a:rPr lang="lt-LT" b="1" dirty="0">
                <a:solidFill>
                  <a:srgbClr val="00B050"/>
                </a:solidFill>
              </a:rPr>
              <a:t>en</a:t>
            </a:r>
            <a:r>
              <a:rPr lang="lt-LT" dirty="0"/>
              <a:t>tė; </a:t>
            </a:r>
          </a:p>
          <a:p>
            <a:pPr>
              <a:lnSpc>
                <a:spcPct val="110000"/>
              </a:lnSpc>
              <a:spcBef>
                <a:spcPts val="0"/>
              </a:spcBef>
            </a:pPr>
            <a:r>
              <a:rPr lang="lt-LT" dirty="0"/>
              <a:t>sk</a:t>
            </a:r>
            <a:r>
              <a:rPr lang="lt-LT" b="1" dirty="0">
                <a:solidFill>
                  <a:srgbClr val="00B050"/>
                </a:solidFill>
              </a:rPr>
              <a:t>ę</a:t>
            </a:r>
            <a:r>
              <a:rPr lang="lt-LT" dirty="0"/>
              <a:t>sti, nes sk</a:t>
            </a:r>
            <a:r>
              <a:rPr lang="lt-LT" b="1" dirty="0">
                <a:solidFill>
                  <a:srgbClr val="00B050"/>
                </a:solidFill>
              </a:rPr>
              <a:t>en</a:t>
            </a:r>
            <a:r>
              <a:rPr lang="lt-LT" dirty="0"/>
              <a:t>do; </a:t>
            </a:r>
          </a:p>
          <a:p>
            <a:pPr>
              <a:lnSpc>
                <a:spcPct val="110000"/>
              </a:lnSpc>
              <a:spcBef>
                <a:spcPts val="0"/>
              </a:spcBef>
            </a:pPr>
            <a:r>
              <a:rPr lang="lt-LT" dirty="0"/>
              <a:t>skl</a:t>
            </a:r>
            <a:r>
              <a:rPr lang="lt-LT" b="1" dirty="0">
                <a:solidFill>
                  <a:srgbClr val="00B050"/>
                </a:solidFill>
              </a:rPr>
              <a:t>ę</a:t>
            </a:r>
            <a:r>
              <a:rPr lang="lt-LT" dirty="0"/>
              <a:t>sti, skl</a:t>
            </a:r>
            <a:r>
              <a:rPr lang="lt-LT" b="1" dirty="0">
                <a:solidFill>
                  <a:srgbClr val="00B050"/>
                </a:solidFill>
              </a:rPr>
              <a:t>ą</a:t>
            </a:r>
            <a:r>
              <a:rPr lang="lt-LT" dirty="0"/>
              <a:t>stis, nes skl</a:t>
            </a:r>
            <a:r>
              <a:rPr lang="lt-LT" b="1" dirty="0">
                <a:solidFill>
                  <a:srgbClr val="00B050"/>
                </a:solidFill>
              </a:rPr>
              <a:t>en</a:t>
            </a:r>
            <a:r>
              <a:rPr lang="lt-LT" dirty="0"/>
              <a:t>dė; </a:t>
            </a:r>
          </a:p>
          <a:p>
            <a:pPr marL="0" indent="0">
              <a:lnSpc>
                <a:spcPct val="110000"/>
              </a:lnSpc>
              <a:spcBef>
                <a:spcPts val="0"/>
              </a:spcBef>
              <a:buNone/>
            </a:pPr>
            <a:endParaRPr lang="lt-LT" dirty="0"/>
          </a:p>
        </p:txBody>
      </p:sp>
      <p:sp>
        <p:nvSpPr>
          <p:cNvPr id="4" name="Turinio vietos rezervavimo ženklas 3">
            <a:extLst>
              <a:ext uri="{FF2B5EF4-FFF2-40B4-BE49-F238E27FC236}">
                <a16:creationId xmlns:a16="http://schemas.microsoft.com/office/drawing/2014/main" id="{138B9D32-71D2-244D-D60B-C03E77F594BF}"/>
              </a:ext>
            </a:extLst>
          </p:cNvPr>
          <p:cNvSpPr>
            <a:spLocks noGrp="1"/>
          </p:cNvSpPr>
          <p:nvPr>
            <p:ph sz="half" idx="2"/>
          </p:nvPr>
        </p:nvSpPr>
        <p:spPr>
          <a:xfrm>
            <a:off x="6172200" y="1990810"/>
            <a:ext cx="5181600" cy="4351338"/>
          </a:xfrm>
        </p:spPr>
        <p:txBody>
          <a:bodyPr>
            <a:normAutofit fontScale="92500" lnSpcReduction="10000"/>
          </a:bodyPr>
          <a:lstStyle/>
          <a:p>
            <a:pPr>
              <a:lnSpc>
                <a:spcPct val="110000"/>
              </a:lnSpc>
              <a:spcBef>
                <a:spcPts val="0"/>
              </a:spcBef>
            </a:pPr>
            <a:r>
              <a:rPr lang="lt-LT" dirty="0"/>
              <a:t>sp</a:t>
            </a:r>
            <a:r>
              <a:rPr lang="lt-LT" b="1" dirty="0">
                <a:solidFill>
                  <a:srgbClr val="00B050"/>
                </a:solidFill>
              </a:rPr>
              <a:t>ę</a:t>
            </a:r>
            <a:r>
              <a:rPr lang="lt-LT" dirty="0"/>
              <a:t>sti, sp</a:t>
            </a:r>
            <a:r>
              <a:rPr lang="lt-LT" b="1" dirty="0">
                <a:solidFill>
                  <a:srgbClr val="00B050"/>
                </a:solidFill>
              </a:rPr>
              <a:t>ą</a:t>
            </a:r>
            <a:r>
              <a:rPr lang="lt-LT" dirty="0"/>
              <a:t>stai, nes sp</a:t>
            </a:r>
            <a:r>
              <a:rPr lang="lt-LT" b="1" dirty="0">
                <a:solidFill>
                  <a:srgbClr val="00B050"/>
                </a:solidFill>
              </a:rPr>
              <a:t>en</a:t>
            </a:r>
            <a:r>
              <a:rPr lang="lt-LT" dirty="0"/>
              <a:t>dė; </a:t>
            </a:r>
          </a:p>
          <a:p>
            <a:pPr>
              <a:lnSpc>
                <a:spcPct val="110000"/>
              </a:lnSpc>
              <a:spcBef>
                <a:spcPts val="0"/>
              </a:spcBef>
            </a:pPr>
            <a:r>
              <a:rPr lang="lt-LT" dirty="0"/>
              <a:t>spr</a:t>
            </a:r>
            <a:r>
              <a:rPr lang="lt-LT" b="1" dirty="0">
                <a:solidFill>
                  <a:srgbClr val="00B050"/>
                </a:solidFill>
              </a:rPr>
              <a:t>ę</a:t>
            </a:r>
            <a:r>
              <a:rPr lang="lt-LT" dirty="0"/>
              <a:t>sti, nes spr</a:t>
            </a:r>
            <a:r>
              <a:rPr lang="lt-LT" b="1" dirty="0">
                <a:solidFill>
                  <a:srgbClr val="00B050"/>
                </a:solidFill>
              </a:rPr>
              <a:t>en</a:t>
            </a:r>
            <a:r>
              <a:rPr lang="lt-LT" dirty="0"/>
              <a:t>dė; </a:t>
            </a:r>
          </a:p>
          <a:p>
            <a:pPr>
              <a:lnSpc>
                <a:spcPct val="110000"/>
              </a:lnSpc>
              <a:spcBef>
                <a:spcPts val="0"/>
              </a:spcBef>
            </a:pPr>
            <a:r>
              <a:rPr lang="lt-LT" dirty="0"/>
              <a:t>gr</a:t>
            </a:r>
            <a:r>
              <a:rPr lang="lt-LT" b="1" dirty="0">
                <a:solidFill>
                  <a:srgbClr val="00B050"/>
                </a:solidFill>
              </a:rPr>
              <a:t>į</a:t>
            </a:r>
            <a:r>
              <a:rPr lang="lt-LT" dirty="0"/>
              <a:t>sti, nes gr</a:t>
            </a:r>
            <a:r>
              <a:rPr lang="lt-LT" b="1" dirty="0">
                <a:solidFill>
                  <a:srgbClr val="00B050"/>
                </a:solidFill>
              </a:rPr>
              <a:t>in</a:t>
            </a:r>
            <a:r>
              <a:rPr lang="lt-LT" dirty="0"/>
              <a:t>dė; </a:t>
            </a:r>
          </a:p>
          <a:p>
            <a:pPr>
              <a:lnSpc>
                <a:spcPct val="110000"/>
              </a:lnSpc>
              <a:spcBef>
                <a:spcPts val="0"/>
              </a:spcBef>
            </a:pPr>
            <a:r>
              <a:rPr lang="lt-LT" dirty="0"/>
              <a:t>šv</a:t>
            </a:r>
            <a:r>
              <a:rPr lang="lt-LT" b="1" dirty="0">
                <a:solidFill>
                  <a:srgbClr val="00B050"/>
                </a:solidFill>
              </a:rPr>
              <a:t>ę</a:t>
            </a:r>
            <a:r>
              <a:rPr lang="lt-LT" dirty="0"/>
              <a:t>sti, nes šv</a:t>
            </a:r>
            <a:r>
              <a:rPr lang="lt-LT" b="1" dirty="0">
                <a:solidFill>
                  <a:srgbClr val="00B050"/>
                </a:solidFill>
              </a:rPr>
              <a:t>en</a:t>
            </a:r>
            <a:r>
              <a:rPr lang="lt-LT" dirty="0"/>
              <a:t>tė;</a:t>
            </a:r>
          </a:p>
          <a:p>
            <a:pPr>
              <a:lnSpc>
                <a:spcPct val="110000"/>
              </a:lnSpc>
              <a:spcBef>
                <a:spcPts val="0"/>
              </a:spcBef>
            </a:pPr>
            <a:r>
              <a:rPr lang="lt-LT" dirty="0"/>
              <a:t>l</a:t>
            </a:r>
            <a:r>
              <a:rPr lang="lt-LT" b="1" dirty="0">
                <a:solidFill>
                  <a:srgbClr val="00B050"/>
                </a:solidFill>
              </a:rPr>
              <a:t>į</a:t>
            </a:r>
            <a:r>
              <a:rPr lang="lt-LT" dirty="0"/>
              <a:t>sti, nes l</a:t>
            </a:r>
            <a:r>
              <a:rPr lang="lt-LT" b="1" dirty="0">
                <a:solidFill>
                  <a:srgbClr val="00B050"/>
                </a:solidFill>
              </a:rPr>
              <a:t>in</a:t>
            </a:r>
            <a:r>
              <a:rPr lang="lt-LT" dirty="0"/>
              <a:t>do; </a:t>
            </a:r>
          </a:p>
          <a:p>
            <a:pPr>
              <a:lnSpc>
                <a:spcPct val="110000"/>
              </a:lnSpc>
              <a:spcBef>
                <a:spcPts val="0"/>
              </a:spcBef>
            </a:pPr>
            <a:r>
              <a:rPr lang="lt-LT" dirty="0"/>
              <a:t>l</a:t>
            </a:r>
            <a:r>
              <a:rPr lang="lt-LT" b="1" dirty="0">
                <a:solidFill>
                  <a:srgbClr val="00B050"/>
                </a:solidFill>
              </a:rPr>
              <a:t>ą</a:t>
            </a:r>
            <a:r>
              <a:rPr lang="lt-LT" dirty="0"/>
              <a:t>sta, l</a:t>
            </a:r>
            <a:r>
              <a:rPr lang="lt-LT" b="1" dirty="0">
                <a:solidFill>
                  <a:srgbClr val="00B050"/>
                </a:solidFill>
              </a:rPr>
              <a:t>ą</a:t>
            </a:r>
            <a:r>
              <a:rPr lang="lt-LT" dirty="0"/>
              <a:t>stelė, nes l</a:t>
            </a:r>
            <a:r>
              <a:rPr lang="lt-LT" b="1" dirty="0">
                <a:solidFill>
                  <a:srgbClr val="00B050"/>
                </a:solidFill>
              </a:rPr>
              <a:t>an</a:t>
            </a:r>
            <a:r>
              <a:rPr lang="lt-LT" dirty="0"/>
              <a:t>da;</a:t>
            </a:r>
          </a:p>
          <a:p>
            <a:pPr>
              <a:lnSpc>
                <a:spcPct val="110000"/>
              </a:lnSpc>
              <a:spcBef>
                <a:spcPts val="0"/>
              </a:spcBef>
            </a:pPr>
            <a:r>
              <a:rPr lang="lt-LT" dirty="0"/>
              <a:t>paž</a:t>
            </a:r>
            <a:r>
              <a:rPr lang="lt-LT" b="1" dirty="0">
                <a:solidFill>
                  <a:srgbClr val="00B050"/>
                </a:solidFill>
              </a:rPr>
              <a:t>į</a:t>
            </a:r>
            <a:r>
              <a:rPr lang="lt-LT" dirty="0"/>
              <a:t>sta, paž</a:t>
            </a:r>
            <a:r>
              <a:rPr lang="lt-LT" b="1" dirty="0">
                <a:solidFill>
                  <a:srgbClr val="00B050"/>
                </a:solidFill>
              </a:rPr>
              <a:t>į</a:t>
            </a:r>
            <a:r>
              <a:rPr lang="lt-LT" dirty="0"/>
              <a:t>stamas, nes paž</a:t>
            </a:r>
            <a:r>
              <a:rPr lang="lt-LT" b="1" dirty="0">
                <a:solidFill>
                  <a:srgbClr val="00B050"/>
                </a:solidFill>
              </a:rPr>
              <a:t>in</a:t>
            </a:r>
            <a:r>
              <a:rPr lang="lt-LT" dirty="0"/>
              <a:t>ti;</a:t>
            </a:r>
          </a:p>
          <a:p>
            <a:pPr>
              <a:lnSpc>
                <a:spcPct val="110000"/>
              </a:lnSpc>
              <a:spcBef>
                <a:spcPts val="0"/>
              </a:spcBef>
            </a:pPr>
            <a:r>
              <a:rPr lang="lt-LT" dirty="0"/>
              <a:t>ž</a:t>
            </a:r>
            <a:r>
              <a:rPr lang="lt-LT" b="1" dirty="0">
                <a:solidFill>
                  <a:srgbClr val="00B050"/>
                </a:solidFill>
              </a:rPr>
              <a:t>į</a:t>
            </a:r>
            <a:r>
              <a:rPr lang="lt-LT" dirty="0"/>
              <a:t>sti, nes ž</a:t>
            </a:r>
            <a:r>
              <a:rPr lang="lt-LT" b="1" dirty="0">
                <a:solidFill>
                  <a:srgbClr val="00B050"/>
                </a:solidFill>
              </a:rPr>
              <a:t>in</a:t>
            </a:r>
            <a:r>
              <a:rPr lang="lt-LT" dirty="0"/>
              <a:t>do; </a:t>
            </a:r>
          </a:p>
          <a:p>
            <a:pPr>
              <a:lnSpc>
                <a:spcPct val="110000"/>
              </a:lnSpc>
              <a:spcBef>
                <a:spcPts val="0"/>
              </a:spcBef>
            </a:pPr>
            <a:r>
              <a:rPr lang="lt-LT" dirty="0"/>
              <a:t>si</a:t>
            </a:r>
            <a:r>
              <a:rPr lang="lt-LT" b="1" dirty="0">
                <a:solidFill>
                  <a:srgbClr val="00B050"/>
                </a:solidFill>
              </a:rPr>
              <a:t>ų</a:t>
            </a:r>
            <a:r>
              <a:rPr lang="lt-LT" dirty="0"/>
              <a:t>sti, si</a:t>
            </a:r>
            <a:r>
              <a:rPr lang="lt-LT" b="1" dirty="0">
                <a:solidFill>
                  <a:srgbClr val="00B050"/>
                </a:solidFill>
              </a:rPr>
              <a:t>ų</a:t>
            </a:r>
            <a:r>
              <a:rPr lang="lt-LT" dirty="0"/>
              <a:t>stuvas, nes si</a:t>
            </a:r>
            <a:r>
              <a:rPr lang="lt-LT" b="1" dirty="0">
                <a:solidFill>
                  <a:srgbClr val="00B050"/>
                </a:solidFill>
              </a:rPr>
              <a:t>un</a:t>
            </a:r>
            <a:r>
              <a:rPr lang="lt-LT" dirty="0"/>
              <a:t>tė;</a:t>
            </a:r>
          </a:p>
          <a:p>
            <a:pPr>
              <a:lnSpc>
                <a:spcPct val="110000"/>
              </a:lnSpc>
              <a:spcBef>
                <a:spcPts val="0"/>
              </a:spcBef>
            </a:pPr>
            <a:r>
              <a:rPr lang="lt-LT" dirty="0"/>
              <a:t>sk</a:t>
            </a:r>
            <a:r>
              <a:rPr lang="lt-LT" b="1" dirty="0">
                <a:solidFill>
                  <a:srgbClr val="00B050"/>
                </a:solidFill>
              </a:rPr>
              <a:t>ų</a:t>
            </a:r>
            <a:r>
              <a:rPr lang="lt-LT" dirty="0"/>
              <a:t>sti, nes sk</a:t>
            </a:r>
            <a:r>
              <a:rPr lang="lt-LT" b="1" dirty="0">
                <a:solidFill>
                  <a:srgbClr val="00B050"/>
                </a:solidFill>
              </a:rPr>
              <a:t>un</a:t>
            </a:r>
            <a:r>
              <a:rPr lang="lt-LT" dirty="0"/>
              <a:t>dė. </a:t>
            </a:r>
          </a:p>
          <a:p>
            <a:endParaRPr lang="lt-LT" dirty="0"/>
          </a:p>
        </p:txBody>
      </p:sp>
      <p:sp>
        <p:nvSpPr>
          <p:cNvPr id="6" name="TextBox 5">
            <a:extLst>
              <a:ext uri="{FF2B5EF4-FFF2-40B4-BE49-F238E27FC236}">
                <a16:creationId xmlns:a16="http://schemas.microsoft.com/office/drawing/2014/main" id="{3168C6FC-D3C8-F993-6373-7C34600ECEF2}"/>
              </a:ext>
            </a:extLst>
          </p:cNvPr>
          <p:cNvSpPr txBox="1"/>
          <p:nvPr/>
        </p:nvSpPr>
        <p:spPr>
          <a:xfrm>
            <a:off x="401934" y="1169634"/>
            <a:ext cx="11495314" cy="954107"/>
          </a:xfrm>
          <a:prstGeom prst="rect">
            <a:avLst/>
          </a:prstGeom>
          <a:noFill/>
        </p:spPr>
        <p:txBody>
          <a:bodyPr wrap="square">
            <a:spAutoFit/>
          </a:bodyPr>
          <a:lstStyle/>
          <a:p>
            <a:pPr marL="457200" indent="-457200">
              <a:buFont typeface="Arial" panose="020B0604020202020204" pitchFamily="34" charset="0"/>
              <a:buChar char="•"/>
            </a:pPr>
            <a:r>
              <a:rPr lang="lt-LT" sz="2800" dirty="0"/>
              <a:t>Nosines balses </a:t>
            </a:r>
            <a:r>
              <a:rPr lang="lt-LT" sz="2800" b="1" i="1" dirty="0">
                <a:solidFill>
                  <a:srgbClr val="00B050"/>
                </a:solidFill>
              </a:rPr>
              <a:t>ą, ę, į, ų </a:t>
            </a:r>
            <a:r>
              <a:rPr lang="lt-LT" sz="2800" dirty="0"/>
              <a:t>rašome tada, kai jos kilę iš dvigarsių </a:t>
            </a:r>
            <a:r>
              <a:rPr lang="lt-LT" sz="2800" b="1" i="1" dirty="0" err="1">
                <a:solidFill>
                  <a:srgbClr val="00B050"/>
                </a:solidFill>
              </a:rPr>
              <a:t>an</a:t>
            </a:r>
            <a:r>
              <a:rPr lang="lt-LT" sz="2800" b="1" i="1" dirty="0">
                <a:solidFill>
                  <a:srgbClr val="00B050"/>
                </a:solidFill>
              </a:rPr>
              <a:t>, </a:t>
            </a:r>
            <a:r>
              <a:rPr lang="lt-LT" sz="2800" b="1" i="1" dirty="0" err="1">
                <a:solidFill>
                  <a:srgbClr val="00B050"/>
                </a:solidFill>
              </a:rPr>
              <a:t>en</a:t>
            </a:r>
            <a:r>
              <a:rPr lang="lt-LT" sz="2800" b="1" i="1" dirty="0">
                <a:solidFill>
                  <a:srgbClr val="00B050"/>
                </a:solidFill>
              </a:rPr>
              <a:t>, </a:t>
            </a:r>
            <a:r>
              <a:rPr lang="lt-LT" sz="2800" b="1" i="1" dirty="0" err="1">
                <a:solidFill>
                  <a:srgbClr val="00B050"/>
                </a:solidFill>
              </a:rPr>
              <a:t>in</a:t>
            </a:r>
            <a:r>
              <a:rPr lang="lt-LT" sz="2800" b="1" i="1" dirty="0">
                <a:solidFill>
                  <a:srgbClr val="00B050"/>
                </a:solidFill>
              </a:rPr>
              <a:t>, </a:t>
            </a:r>
            <a:r>
              <a:rPr lang="lt-LT" sz="2800" b="1" i="1" dirty="0" err="1">
                <a:solidFill>
                  <a:srgbClr val="00B050"/>
                </a:solidFill>
              </a:rPr>
              <a:t>un</a:t>
            </a:r>
            <a:r>
              <a:rPr lang="lt-LT" sz="2800" dirty="0"/>
              <a:t>:</a:t>
            </a:r>
          </a:p>
        </p:txBody>
      </p:sp>
    </p:spTree>
    <p:extLst>
      <p:ext uri="{BB962C8B-B14F-4D97-AF65-F5344CB8AC3E}">
        <p14:creationId xmlns:p14="http://schemas.microsoft.com/office/powerpoint/2010/main" val="366213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66D4214-2479-902C-888B-228D7DA01A34}"/>
              </a:ext>
            </a:extLst>
          </p:cNvPr>
          <p:cNvSpPr>
            <a:spLocks noGrp="1"/>
          </p:cNvSpPr>
          <p:nvPr>
            <p:ph type="title"/>
          </p:nvPr>
        </p:nvSpPr>
        <p:spPr>
          <a:xfrm>
            <a:off x="838200" y="365125"/>
            <a:ext cx="10515600" cy="880871"/>
          </a:xfrm>
        </p:spPr>
        <p:txBody>
          <a:bodyPr/>
          <a:lstStyle/>
          <a:p>
            <a:r>
              <a:rPr lang="lt-LT"/>
              <a:t>Pratimas. Įrašykite nosines raides </a:t>
            </a:r>
            <a:r>
              <a:rPr lang="lt-LT" b="1" i="1">
                <a:solidFill>
                  <a:srgbClr val="00B050"/>
                </a:solidFill>
              </a:rPr>
              <a:t>ą, ę </a:t>
            </a:r>
            <a:r>
              <a:rPr lang="lt-LT"/>
              <a:t>ar </a:t>
            </a:r>
            <a:r>
              <a:rPr lang="lt-LT" b="1" i="1">
                <a:solidFill>
                  <a:srgbClr val="00B050"/>
                </a:solidFill>
              </a:rPr>
              <a:t>į, ų</a:t>
            </a:r>
            <a:r>
              <a:rPr lang="lt-LT"/>
              <a:t>.</a:t>
            </a:r>
            <a:endParaRPr lang="lt-LT" dirty="0"/>
          </a:p>
        </p:txBody>
      </p:sp>
      <p:sp>
        <p:nvSpPr>
          <p:cNvPr id="3" name="Turinio vietos rezervavimo ženklas 2">
            <a:extLst>
              <a:ext uri="{FF2B5EF4-FFF2-40B4-BE49-F238E27FC236}">
                <a16:creationId xmlns:a16="http://schemas.microsoft.com/office/drawing/2014/main" id="{83B3B541-FD0F-5067-75DB-0B959FAC94F7}"/>
              </a:ext>
            </a:extLst>
          </p:cNvPr>
          <p:cNvSpPr>
            <a:spLocks noGrp="1"/>
          </p:cNvSpPr>
          <p:nvPr>
            <p:ph idx="1"/>
          </p:nvPr>
        </p:nvSpPr>
        <p:spPr>
          <a:xfrm>
            <a:off x="633046" y="1406769"/>
            <a:ext cx="10720754" cy="5086106"/>
          </a:xfrm>
        </p:spPr>
        <p:txBody>
          <a:bodyPr>
            <a:normAutofit fontScale="92500" lnSpcReduction="10000"/>
          </a:bodyPr>
          <a:lstStyle/>
          <a:p>
            <a:pPr marL="514350" indent="-514350">
              <a:buFont typeface="+mj-lt"/>
              <a:buAutoNum type="arabicPeriod"/>
            </a:pPr>
            <a:r>
              <a:rPr lang="lt-LT" dirty="0"/>
              <a:t>Ji atsikando per didelį k___</a:t>
            </a:r>
            <a:r>
              <a:rPr lang="lt-LT" dirty="0" err="1"/>
              <a:t>snį</a:t>
            </a:r>
            <a:r>
              <a:rPr lang="lt-LT" dirty="0"/>
              <a:t> ir vos neužspringo. </a:t>
            </a:r>
          </a:p>
          <a:p>
            <a:pPr marL="514350" indent="-514350">
              <a:buFont typeface="+mj-lt"/>
              <a:buAutoNum type="arabicPeriod"/>
            </a:pPr>
            <a:r>
              <a:rPr lang="lt-LT" dirty="0"/>
              <a:t>Pagautas </a:t>
            </a:r>
            <a:r>
              <a:rPr lang="lt-LT" dirty="0" err="1"/>
              <a:t>išg</a:t>
            </a:r>
            <a:r>
              <a:rPr lang="lt-LT" dirty="0"/>
              <a:t>___</a:t>
            </a:r>
            <a:r>
              <a:rPr lang="lt-LT" dirty="0" err="1"/>
              <a:t>sčio</a:t>
            </a:r>
            <a:r>
              <a:rPr lang="lt-LT" dirty="0"/>
              <a:t> vaikas pasislėpė po stalu ir bijojo </a:t>
            </a:r>
            <a:r>
              <a:rPr lang="lt-LT" dirty="0" err="1"/>
              <a:t>išl</a:t>
            </a:r>
            <a:r>
              <a:rPr lang="lt-LT" dirty="0"/>
              <a:t>___</a:t>
            </a:r>
            <a:r>
              <a:rPr lang="lt-LT" dirty="0" err="1"/>
              <a:t>sti</a:t>
            </a:r>
            <a:r>
              <a:rPr lang="lt-LT" dirty="0"/>
              <a:t>.</a:t>
            </a:r>
          </a:p>
          <a:p>
            <a:pPr marL="514350" indent="-514350">
              <a:buFont typeface="+mj-lt"/>
              <a:buAutoNum type="arabicPeriod"/>
            </a:pPr>
            <a:r>
              <a:rPr lang="lt-LT" dirty="0"/>
              <a:t>Kai vaikas ima </a:t>
            </a:r>
            <a:r>
              <a:rPr lang="lt-LT" dirty="0" err="1"/>
              <a:t>br</a:t>
            </a:r>
            <a:r>
              <a:rPr lang="lt-LT" dirty="0"/>
              <a:t>___</a:t>
            </a:r>
            <a:r>
              <a:rPr lang="lt-LT" dirty="0" err="1"/>
              <a:t>sti</a:t>
            </a:r>
            <a:r>
              <a:rPr lang="lt-LT" dirty="0"/>
              <a:t>, prasideda paauglystė. </a:t>
            </a:r>
          </a:p>
          <a:p>
            <a:pPr marL="514350" indent="-514350">
              <a:buFont typeface="+mj-lt"/>
              <a:buAutoNum type="arabicPeriod"/>
            </a:pPr>
            <a:r>
              <a:rPr lang="lt-LT" dirty="0"/>
              <a:t>K___</a:t>
            </a:r>
            <a:r>
              <a:rPr lang="lt-LT" dirty="0" err="1"/>
              <a:t>stutis</a:t>
            </a:r>
            <a:r>
              <a:rPr lang="lt-LT" dirty="0"/>
              <a:t> yra Lietuvos kunigaikštis, Algirdo brolis, Gedimino sūnus.</a:t>
            </a:r>
          </a:p>
          <a:p>
            <a:pPr marL="514350" indent="-514350">
              <a:buFont typeface="+mj-lt"/>
              <a:buAutoNum type="arabicPeriod"/>
            </a:pPr>
            <a:r>
              <a:rPr lang="lt-LT" dirty="0"/>
              <a:t>Negalėdamas k___</a:t>
            </a:r>
            <a:r>
              <a:rPr lang="lt-LT" dirty="0" err="1"/>
              <a:t>sti</a:t>
            </a:r>
            <a:r>
              <a:rPr lang="lt-LT" dirty="0"/>
              <a:t> pašaipų jis išėjo iš klasės.</a:t>
            </a:r>
          </a:p>
          <a:p>
            <a:pPr marL="514350" indent="-514350">
              <a:buFont typeface="+mj-lt"/>
              <a:buAutoNum type="arabicPeriod"/>
            </a:pPr>
            <a:r>
              <a:rPr lang="lt-LT" dirty="0"/>
              <a:t>Reikia pelėms </a:t>
            </a:r>
            <a:r>
              <a:rPr lang="lt-LT" dirty="0" err="1"/>
              <a:t>sp</a:t>
            </a:r>
            <a:r>
              <a:rPr lang="lt-LT" dirty="0"/>
              <a:t>___</a:t>
            </a:r>
            <a:r>
              <a:rPr lang="lt-LT" dirty="0" err="1"/>
              <a:t>stus</a:t>
            </a:r>
            <a:r>
              <a:rPr lang="lt-LT" dirty="0"/>
              <a:t> </a:t>
            </a:r>
            <a:r>
              <a:rPr lang="lt-LT" dirty="0" err="1"/>
              <a:t>pasp</a:t>
            </a:r>
            <a:r>
              <a:rPr lang="lt-LT" dirty="0"/>
              <a:t>___</a:t>
            </a:r>
            <a:r>
              <a:rPr lang="lt-LT" dirty="0" err="1"/>
              <a:t>sti</a:t>
            </a:r>
            <a:r>
              <a:rPr lang="lt-LT" dirty="0"/>
              <a:t> – jų tiek daug atsirado.</a:t>
            </a:r>
          </a:p>
          <a:p>
            <a:pPr marL="514350" indent="-514350">
              <a:buFont typeface="+mj-lt"/>
              <a:buAutoNum type="arabicPeriod"/>
            </a:pPr>
            <a:r>
              <a:rPr lang="lt-LT" dirty="0"/>
              <a:t>Ekologiški namai renčiami iš r___</a:t>
            </a:r>
            <a:r>
              <a:rPr lang="lt-LT" dirty="0" err="1"/>
              <a:t>stų</a:t>
            </a:r>
            <a:r>
              <a:rPr lang="lt-LT" dirty="0"/>
              <a:t>.</a:t>
            </a:r>
          </a:p>
          <a:p>
            <a:pPr marL="514350" indent="-514350">
              <a:buFont typeface="+mj-lt"/>
              <a:buAutoNum type="arabicPeriod"/>
            </a:pPr>
            <a:r>
              <a:rPr lang="lt-LT" dirty="0"/>
              <a:t>Lapkričio 11 dieną reikia </a:t>
            </a:r>
            <a:r>
              <a:rPr lang="lt-LT" dirty="0" err="1"/>
              <a:t>šv</a:t>
            </a:r>
            <a:r>
              <a:rPr lang="lt-LT" dirty="0"/>
              <a:t>___</a:t>
            </a:r>
            <a:r>
              <a:rPr lang="lt-LT" dirty="0" err="1"/>
              <a:t>sti</a:t>
            </a:r>
            <a:r>
              <a:rPr lang="lt-LT" dirty="0"/>
              <a:t> </a:t>
            </a:r>
            <a:r>
              <a:rPr lang="lt-LT" dirty="0" err="1"/>
              <a:t>šv.</a:t>
            </a:r>
            <a:r>
              <a:rPr lang="lt-LT" dirty="0"/>
              <a:t> Martyno šventę. </a:t>
            </a:r>
          </a:p>
          <a:p>
            <a:pPr marL="514350" indent="-514350">
              <a:buFont typeface="+mj-lt"/>
              <a:buAutoNum type="arabicPeriod"/>
            </a:pPr>
            <a:r>
              <a:rPr lang="lt-LT" dirty="0"/>
              <a:t>Plaukikų krūtinės l___</a:t>
            </a:r>
            <a:r>
              <a:rPr lang="lt-LT" dirty="0" err="1"/>
              <a:t>sta</a:t>
            </a:r>
            <a:r>
              <a:rPr lang="lt-LT" dirty="0"/>
              <a:t> yra labai tvirta. </a:t>
            </a:r>
          </a:p>
          <a:p>
            <a:pPr marL="514350" indent="-514350">
              <a:buFont typeface="+mj-lt"/>
              <a:buAutoNum type="arabicPeriod"/>
            </a:pPr>
            <a:r>
              <a:rPr lang="lt-LT" dirty="0"/>
              <a:t>Kas </a:t>
            </a:r>
            <a:r>
              <a:rPr lang="lt-LT" dirty="0" err="1"/>
              <a:t>nepaž</a:t>
            </a:r>
            <a:r>
              <a:rPr lang="lt-LT" dirty="0"/>
              <a:t>___</a:t>
            </a:r>
            <a:r>
              <a:rPr lang="lt-LT" dirty="0" err="1"/>
              <a:t>sta</a:t>
            </a:r>
            <a:r>
              <a:rPr lang="lt-LT" dirty="0"/>
              <a:t> Trakų miesto, tas daug praranda. </a:t>
            </a:r>
          </a:p>
          <a:p>
            <a:pPr marL="514350" indent="-514350">
              <a:buFont typeface="+mj-lt"/>
              <a:buAutoNum type="arabicPeriod"/>
            </a:pPr>
            <a:r>
              <a:rPr lang="lt-LT" dirty="0"/>
              <a:t>Reikia </a:t>
            </a:r>
            <a:r>
              <a:rPr lang="lt-LT" dirty="0" err="1"/>
              <a:t>si</a:t>
            </a:r>
            <a:r>
              <a:rPr lang="lt-LT" dirty="0"/>
              <a:t>___</a:t>
            </a:r>
            <a:r>
              <a:rPr lang="lt-LT" dirty="0" err="1"/>
              <a:t>sti</a:t>
            </a:r>
            <a:r>
              <a:rPr lang="lt-LT" dirty="0"/>
              <a:t> elektroninį laišką ir laišką paštu. </a:t>
            </a:r>
          </a:p>
          <a:p>
            <a:pPr marL="514350" indent="-514350">
              <a:buFont typeface="+mj-lt"/>
              <a:buAutoNum type="arabicPeriod"/>
            </a:pPr>
            <a:endParaRPr lang="lt-LT" dirty="0"/>
          </a:p>
          <a:p>
            <a:endParaRPr lang="lt-LT" dirty="0"/>
          </a:p>
        </p:txBody>
      </p:sp>
      <p:pic>
        <p:nvPicPr>
          <p:cNvPr id="5" name="Paveikslėlis 4">
            <a:extLst>
              <a:ext uri="{FF2B5EF4-FFF2-40B4-BE49-F238E27FC236}">
                <a16:creationId xmlns:a16="http://schemas.microsoft.com/office/drawing/2014/main" id="{7661B2F3-8F37-1208-CCA8-9554E9C59DC5}"/>
              </a:ext>
            </a:extLst>
          </p:cNvPr>
          <p:cNvPicPr>
            <a:picLocks noChangeAspect="1"/>
          </p:cNvPicPr>
          <p:nvPr/>
        </p:nvPicPr>
        <p:blipFill>
          <a:blip r:embed="rId2"/>
          <a:stretch>
            <a:fillRect/>
          </a:stretch>
        </p:blipFill>
        <p:spPr>
          <a:xfrm>
            <a:off x="9348962" y="4460545"/>
            <a:ext cx="2209992" cy="1981372"/>
          </a:xfrm>
          <a:prstGeom prst="rect">
            <a:avLst/>
          </a:prstGeom>
        </p:spPr>
      </p:pic>
    </p:spTree>
    <p:extLst>
      <p:ext uri="{BB962C8B-B14F-4D97-AF65-F5344CB8AC3E}">
        <p14:creationId xmlns:p14="http://schemas.microsoft.com/office/powerpoint/2010/main" val="3805556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42A6E-9974-D0EF-F4C6-CA2E4498406B}"/>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1EC1138E-44C6-B954-6C23-060400A7EABF}"/>
              </a:ext>
            </a:extLst>
          </p:cNvPr>
          <p:cNvSpPr>
            <a:spLocks noGrp="1"/>
          </p:cNvSpPr>
          <p:nvPr>
            <p:ph type="title"/>
          </p:nvPr>
        </p:nvSpPr>
        <p:spPr>
          <a:xfrm>
            <a:off x="492368" y="636431"/>
            <a:ext cx="11430823" cy="1325563"/>
          </a:xfrm>
        </p:spPr>
        <p:txBody>
          <a:bodyPr>
            <a:noAutofit/>
          </a:bodyPr>
          <a:lstStyle/>
          <a:p>
            <a:r>
              <a:rPr lang="lt-LT" sz="3200" dirty="0"/>
              <a:t>Perskaitykite legendą ir raskite žodžius, kurie atitinka taisyklę: </a:t>
            </a:r>
            <a:r>
              <a:rPr kumimoji="0" lang="lt-LT" sz="3200" b="0" i="0" u="none" strike="noStrike" kern="1200" cap="none" spc="0" normalizeH="0" baseline="0" noProof="0" dirty="0">
                <a:ln>
                  <a:noFill/>
                </a:ln>
                <a:solidFill>
                  <a:prstClr val="black"/>
                </a:solidFill>
                <a:effectLst/>
                <a:uLnTx/>
                <a:uFillTx/>
                <a:latin typeface="Aptos" panose="02110004020202020204"/>
                <a:ea typeface="+mn-ea"/>
                <a:cs typeface="+mn-cs"/>
              </a:rPr>
              <a:t>nosines balses </a:t>
            </a:r>
            <a:r>
              <a:rPr kumimoji="0" lang="lt-LT" sz="3200" b="1" i="1" u="none" strike="noStrike" kern="1200" cap="none" spc="0" normalizeH="0" baseline="0" noProof="0" dirty="0">
                <a:ln>
                  <a:noFill/>
                </a:ln>
                <a:solidFill>
                  <a:srgbClr val="00B050"/>
                </a:solidFill>
                <a:effectLst/>
                <a:uLnTx/>
                <a:uFillTx/>
                <a:latin typeface="Aptos" panose="02110004020202020204"/>
                <a:ea typeface="+mn-ea"/>
                <a:cs typeface="+mn-cs"/>
              </a:rPr>
              <a:t>ą, ę, į, ų </a:t>
            </a:r>
            <a:r>
              <a:rPr kumimoji="0" lang="lt-LT" sz="3200" b="0" i="0" u="none" strike="noStrike" kern="1200" cap="none" spc="0" normalizeH="0" baseline="0" noProof="0" dirty="0">
                <a:ln>
                  <a:noFill/>
                </a:ln>
                <a:solidFill>
                  <a:prstClr val="black"/>
                </a:solidFill>
                <a:effectLst/>
                <a:uLnTx/>
                <a:uFillTx/>
                <a:latin typeface="Aptos" panose="02110004020202020204"/>
                <a:ea typeface="+mn-ea"/>
                <a:cs typeface="+mn-cs"/>
              </a:rPr>
              <a:t>rašome tada, kai jos kilę iš dvigarsių </a:t>
            </a:r>
            <a:r>
              <a:rPr kumimoji="0" lang="lt-LT" sz="3200" b="1" i="1" u="none" strike="noStrike" kern="1200" cap="none" spc="0" normalizeH="0" baseline="0" noProof="0" dirty="0" err="1">
                <a:ln>
                  <a:noFill/>
                </a:ln>
                <a:solidFill>
                  <a:srgbClr val="00B050"/>
                </a:solidFill>
                <a:effectLst/>
                <a:uLnTx/>
                <a:uFillTx/>
                <a:latin typeface="Aptos" panose="02110004020202020204"/>
                <a:ea typeface="+mn-ea"/>
                <a:cs typeface="+mn-cs"/>
              </a:rPr>
              <a:t>an</a:t>
            </a:r>
            <a:r>
              <a:rPr kumimoji="0" lang="lt-LT" sz="3200" b="1" i="1" u="none" strike="noStrike" kern="1200" cap="none" spc="0" normalizeH="0" baseline="0" noProof="0" dirty="0">
                <a:ln>
                  <a:noFill/>
                </a:ln>
                <a:solidFill>
                  <a:srgbClr val="00B050"/>
                </a:solidFill>
                <a:effectLst/>
                <a:uLnTx/>
                <a:uFillTx/>
                <a:latin typeface="Aptos" panose="02110004020202020204"/>
                <a:ea typeface="+mn-ea"/>
                <a:cs typeface="+mn-cs"/>
              </a:rPr>
              <a:t>, </a:t>
            </a:r>
            <a:r>
              <a:rPr kumimoji="0" lang="lt-LT" sz="3200" b="1" i="1" u="none" strike="noStrike" kern="1200" cap="none" spc="0" normalizeH="0" baseline="0" noProof="0" dirty="0" err="1">
                <a:ln>
                  <a:noFill/>
                </a:ln>
                <a:solidFill>
                  <a:srgbClr val="00B050"/>
                </a:solidFill>
                <a:effectLst/>
                <a:uLnTx/>
                <a:uFillTx/>
                <a:latin typeface="Aptos" panose="02110004020202020204"/>
                <a:ea typeface="+mn-ea"/>
                <a:cs typeface="+mn-cs"/>
              </a:rPr>
              <a:t>en</a:t>
            </a:r>
            <a:r>
              <a:rPr kumimoji="0" lang="lt-LT" sz="3200" b="1" i="1" u="none" strike="noStrike" kern="1200" cap="none" spc="0" normalizeH="0" baseline="0" noProof="0" dirty="0">
                <a:ln>
                  <a:noFill/>
                </a:ln>
                <a:solidFill>
                  <a:srgbClr val="00B050"/>
                </a:solidFill>
                <a:effectLst/>
                <a:uLnTx/>
                <a:uFillTx/>
                <a:latin typeface="Aptos" panose="02110004020202020204"/>
                <a:ea typeface="+mn-ea"/>
                <a:cs typeface="+mn-cs"/>
              </a:rPr>
              <a:t>, </a:t>
            </a:r>
            <a:r>
              <a:rPr kumimoji="0" lang="lt-LT" sz="3200" b="1" i="1" u="none" strike="noStrike" kern="1200" cap="none" spc="0" normalizeH="0" baseline="0" noProof="0" dirty="0" err="1">
                <a:ln>
                  <a:noFill/>
                </a:ln>
                <a:solidFill>
                  <a:srgbClr val="00B050"/>
                </a:solidFill>
                <a:effectLst/>
                <a:uLnTx/>
                <a:uFillTx/>
                <a:latin typeface="Aptos" panose="02110004020202020204"/>
                <a:ea typeface="+mn-ea"/>
                <a:cs typeface="+mn-cs"/>
              </a:rPr>
              <a:t>in</a:t>
            </a:r>
            <a:r>
              <a:rPr kumimoji="0" lang="lt-LT" sz="3200" b="1" i="1" u="none" strike="noStrike" kern="1200" cap="none" spc="0" normalizeH="0" baseline="0" noProof="0" dirty="0">
                <a:ln>
                  <a:noFill/>
                </a:ln>
                <a:solidFill>
                  <a:srgbClr val="00B050"/>
                </a:solidFill>
                <a:effectLst/>
                <a:uLnTx/>
                <a:uFillTx/>
                <a:latin typeface="Aptos" panose="02110004020202020204"/>
                <a:ea typeface="+mn-ea"/>
                <a:cs typeface="+mn-cs"/>
              </a:rPr>
              <a:t>, </a:t>
            </a:r>
            <a:r>
              <a:rPr kumimoji="0" lang="lt-LT" sz="3200" b="1" i="1" u="none" strike="noStrike" kern="1200" cap="none" spc="0" normalizeH="0" baseline="0" noProof="0" dirty="0" err="1">
                <a:ln>
                  <a:noFill/>
                </a:ln>
                <a:solidFill>
                  <a:srgbClr val="00B050"/>
                </a:solidFill>
                <a:effectLst/>
                <a:uLnTx/>
                <a:uFillTx/>
                <a:latin typeface="Aptos" panose="02110004020202020204"/>
                <a:ea typeface="+mn-ea"/>
                <a:cs typeface="+mn-cs"/>
              </a:rPr>
              <a:t>un</a:t>
            </a:r>
            <a:endParaRPr lang="lt-LT" sz="3200" dirty="0">
              <a:solidFill>
                <a:schemeClr val="accent5">
                  <a:lumMod val="75000"/>
                </a:schemeClr>
              </a:solidFill>
            </a:endParaRPr>
          </a:p>
        </p:txBody>
      </p:sp>
      <p:sp>
        <p:nvSpPr>
          <p:cNvPr id="3" name="Turinio vietos rezervavimo ženklas 2">
            <a:extLst>
              <a:ext uri="{FF2B5EF4-FFF2-40B4-BE49-F238E27FC236}">
                <a16:creationId xmlns:a16="http://schemas.microsoft.com/office/drawing/2014/main" id="{7D716E25-A69E-4AA0-99E2-DC817D40F405}"/>
              </a:ext>
            </a:extLst>
          </p:cNvPr>
          <p:cNvSpPr>
            <a:spLocks noGrp="1"/>
          </p:cNvSpPr>
          <p:nvPr>
            <p:ph idx="1"/>
          </p:nvPr>
        </p:nvSpPr>
        <p:spPr>
          <a:xfrm>
            <a:off x="633047" y="2069960"/>
            <a:ext cx="7435780" cy="4310743"/>
          </a:xfrm>
        </p:spPr>
        <p:txBody>
          <a:bodyPr>
            <a:normAutofit fontScale="92500"/>
          </a:bodyPr>
          <a:lstStyle/>
          <a:p>
            <a:pPr marL="0" indent="0" algn="ctr">
              <a:buNone/>
            </a:pPr>
            <a:r>
              <a:rPr lang="lt-LT" dirty="0"/>
              <a:t>Legenda apie Trakų pilies įkūrimą </a:t>
            </a:r>
          </a:p>
          <a:p>
            <a:pPr marL="0" indent="452438" algn="just">
              <a:buNone/>
            </a:pPr>
            <a:r>
              <a:rPr lang="lt-LT" dirty="0"/>
              <a:t>Legenda byloja, jog Trakai pastatyti dėl moterų užgaidos. Pasakojama, kad Gedimino sūnaus, Trakų ir Žemaitijos kunigaikščio Kęstučio, žmona Birutė buvo nepatenkinta Senųjų Trakų pilimi, nes aplink per mažai vandens, mat ši buvo iš Palangos ir ilgėjosi švelnių jūros bangų. Tad 14 a. pabaigoje, Kęstutis pradėjo statyti naują pilį pusiasalyje ir ten persikėlė 1376 m. Tik jo sūnus, Vytautas Didysis, kuris ją ir užbaigė statyti, gyveno dabartinėje Trakų pilyje Galvės ežero saloje.</a:t>
            </a:r>
          </a:p>
        </p:txBody>
      </p:sp>
      <p:pic>
        <p:nvPicPr>
          <p:cNvPr id="6" name="Paveikslėlis 5">
            <a:extLst>
              <a:ext uri="{FF2B5EF4-FFF2-40B4-BE49-F238E27FC236}">
                <a16:creationId xmlns:a16="http://schemas.microsoft.com/office/drawing/2014/main" id="{27F72F02-0C1A-E4E4-814B-C6E3528AE5E7}"/>
              </a:ext>
            </a:extLst>
          </p:cNvPr>
          <p:cNvPicPr>
            <a:picLocks noChangeAspect="1"/>
          </p:cNvPicPr>
          <p:nvPr/>
        </p:nvPicPr>
        <p:blipFill>
          <a:blip r:embed="rId3"/>
          <a:stretch>
            <a:fillRect/>
          </a:stretch>
        </p:blipFill>
        <p:spPr>
          <a:xfrm>
            <a:off x="8710678" y="1714351"/>
            <a:ext cx="2568163" cy="1714649"/>
          </a:xfrm>
          <a:prstGeom prst="rect">
            <a:avLst/>
          </a:prstGeom>
        </p:spPr>
      </p:pic>
      <p:pic>
        <p:nvPicPr>
          <p:cNvPr id="13" name="Paveikslėlis 12">
            <a:extLst>
              <a:ext uri="{FF2B5EF4-FFF2-40B4-BE49-F238E27FC236}">
                <a16:creationId xmlns:a16="http://schemas.microsoft.com/office/drawing/2014/main" id="{A859CC24-B7D8-8206-CE8F-06595C8B0A34}"/>
              </a:ext>
            </a:extLst>
          </p:cNvPr>
          <p:cNvPicPr>
            <a:picLocks noChangeAspect="1"/>
          </p:cNvPicPr>
          <p:nvPr/>
        </p:nvPicPr>
        <p:blipFill>
          <a:blip r:embed="rId4"/>
          <a:stretch>
            <a:fillRect/>
          </a:stretch>
        </p:blipFill>
        <p:spPr>
          <a:xfrm>
            <a:off x="8371963" y="3821494"/>
            <a:ext cx="3551228" cy="2149026"/>
          </a:xfrm>
          <a:prstGeom prst="rect">
            <a:avLst/>
          </a:prstGeom>
        </p:spPr>
      </p:pic>
      <p:sp>
        <p:nvSpPr>
          <p:cNvPr id="15" name="TextBox 14">
            <a:extLst>
              <a:ext uri="{FF2B5EF4-FFF2-40B4-BE49-F238E27FC236}">
                <a16:creationId xmlns:a16="http://schemas.microsoft.com/office/drawing/2014/main" id="{73429D8D-9909-B732-A862-EE7A14D6DC4A}"/>
              </a:ext>
            </a:extLst>
          </p:cNvPr>
          <p:cNvSpPr txBox="1"/>
          <p:nvPr/>
        </p:nvSpPr>
        <p:spPr>
          <a:xfrm>
            <a:off x="6096000" y="6221569"/>
            <a:ext cx="6094324" cy="369332"/>
          </a:xfrm>
          <a:prstGeom prst="rect">
            <a:avLst/>
          </a:prstGeom>
          <a:noFill/>
        </p:spPr>
        <p:txBody>
          <a:bodyPr wrap="square">
            <a:spAutoFit/>
          </a:bodyPr>
          <a:lstStyle/>
          <a:p>
            <a:r>
              <a:rPr lang="lt-LT" dirty="0"/>
              <a:t>Lietuvos didysis kunigaikštis Kęstutis ir Birutė, Vytauto tėvai</a:t>
            </a:r>
          </a:p>
        </p:txBody>
      </p:sp>
      <p:sp>
        <p:nvSpPr>
          <p:cNvPr id="17" name="TextBox 16">
            <a:extLst>
              <a:ext uri="{FF2B5EF4-FFF2-40B4-BE49-F238E27FC236}">
                <a16:creationId xmlns:a16="http://schemas.microsoft.com/office/drawing/2014/main" id="{F37F8E8F-F649-86AC-2DEF-58E678955D6A}"/>
              </a:ext>
            </a:extLst>
          </p:cNvPr>
          <p:cNvSpPr txBox="1"/>
          <p:nvPr/>
        </p:nvSpPr>
        <p:spPr>
          <a:xfrm>
            <a:off x="9527930" y="3463574"/>
            <a:ext cx="1203291" cy="369332"/>
          </a:xfrm>
          <a:prstGeom prst="rect">
            <a:avLst/>
          </a:prstGeom>
          <a:noFill/>
        </p:spPr>
        <p:txBody>
          <a:bodyPr wrap="square">
            <a:spAutoFit/>
          </a:bodyPr>
          <a:lstStyle/>
          <a:p>
            <a:r>
              <a:rPr lang="lt-LT" dirty="0"/>
              <a:t>Trakų pilis</a:t>
            </a:r>
          </a:p>
        </p:txBody>
      </p:sp>
    </p:spTree>
    <p:extLst>
      <p:ext uri="{BB962C8B-B14F-4D97-AF65-F5344CB8AC3E}">
        <p14:creationId xmlns:p14="http://schemas.microsoft.com/office/powerpoint/2010/main" val="3873913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F61A30B-652F-7E5E-FC67-FAC6D81E7826}"/>
              </a:ext>
            </a:extLst>
          </p:cNvPr>
          <p:cNvSpPr>
            <a:spLocks noGrp="1"/>
          </p:cNvSpPr>
          <p:nvPr>
            <p:ph type="title"/>
          </p:nvPr>
        </p:nvSpPr>
        <p:spPr>
          <a:xfrm>
            <a:off x="442127" y="681038"/>
            <a:ext cx="10911673" cy="991558"/>
          </a:xfrm>
        </p:spPr>
        <p:txBody>
          <a:bodyPr>
            <a:normAutofit fontScale="90000"/>
          </a:bodyPr>
          <a:lstStyle/>
          <a:p>
            <a:pPr algn="just"/>
            <a:r>
              <a:rPr lang="lt-LT" dirty="0"/>
              <a:t>2. Kada rašomos nosinės balsės </a:t>
            </a:r>
            <a:r>
              <a:rPr lang="lt-LT" b="1" dirty="0">
                <a:solidFill>
                  <a:srgbClr val="00B050"/>
                </a:solidFill>
              </a:rPr>
              <a:t>ą, ę, į</a:t>
            </a:r>
            <a:r>
              <a:rPr lang="lt-LT" dirty="0"/>
              <a:t>? </a:t>
            </a:r>
            <a:r>
              <a:rPr lang="lt-LT" sz="3600" dirty="0">
                <a:solidFill>
                  <a:srgbClr val="7030A0"/>
                </a:solidFill>
              </a:rPr>
              <a:t>Įsidėmėtini žodžiai</a:t>
            </a:r>
          </a:p>
        </p:txBody>
      </p:sp>
      <p:sp>
        <p:nvSpPr>
          <p:cNvPr id="3" name="Turinio vietos rezervavimo ženklas 2">
            <a:extLst>
              <a:ext uri="{FF2B5EF4-FFF2-40B4-BE49-F238E27FC236}">
                <a16:creationId xmlns:a16="http://schemas.microsoft.com/office/drawing/2014/main" id="{B80D5498-25A7-1D9B-A092-C904012E0DF1}"/>
              </a:ext>
            </a:extLst>
          </p:cNvPr>
          <p:cNvSpPr>
            <a:spLocks noGrp="1"/>
          </p:cNvSpPr>
          <p:nvPr>
            <p:ph idx="1"/>
          </p:nvPr>
        </p:nvSpPr>
        <p:spPr>
          <a:xfrm>
            <a:off x="838200" y="1838848"/>
            <a:ext cx="10515600" cy="4602145"/>
          </a:xfrm>
        </p:spPr>
        <p:txBody>
          <a:bodyPr>
            <a:normAutofit/>
          </a:bodyPr>
          <a:lstStyle/>
          <a:p>
            <a:pPr algn="just"/>
            <a:r>
              <a:rPr lang="lt-LT" dirty="0"/>
              <a:t>Balsės </a:t>
            </a:r>
            <a:r>
              <a:rPr lang="lt-LT" b="1" i="1" dirty="0">
                <a:solidFill>
                  <a:srgbClr val="00B050"/>
                </a:solidFill>
              </a:rPr>
              <a:t>ą, ę, į </a:t>
            </a:r>
            <a:r>
              <a:rPr lang="lt-LT" dirty="0"/>
              <a:t>žodžių šaknyse rašomos, kai jomis žymimi garsai išlieka ilgi tiek kirčiuotame, tiek nekirčiuotame skiemenyje:</a:t>
            </a:r>
          </a:p>
          <a:p>
            <a:r>
              <a:rPr lang="lt-LT" b="1" dirty="0">
                <a:solidFill>
                  <a:srgbClr val="00B050"/>
                </a:solidFill>
              </a:rPr>
              <a:t>ą</a:t>
            </a:r>
            <a:r>
              <a:rPr lang="lt-LT" dirty="0"/>
              <a:t>sa, </a:t>
            </a:r>
            <a:r>
              <a:rPr lang="lt-LT" b="1" dirty="0">
                <a:solidFill>
                  <a:srgbClr val="00B050"/>
                </a:solidFill>
              </a:rPr>
              <a:t>ą</a:t>
            </a:r>
            <a:r>
              <a:rPr lang="lt-LT" dirty="0"/>
              <a:t>sotis, </a:t>
            </a:r>
            <a:r>
              <a:rPr lang="lt-LT" dirty="0" err="1"/>
              <a:t>be</a:t>
            </a:r>
            <a:r>
              <a:rPr lang="lt-LT" b="1" dirty="0" err="1">
                <a:solidFill>
                  <a:srgbClr val="00B050"/>
                </a:solidFill>
              </a:rPr>
              <a:t>ą</a:t>
            </a:r>
            <a:r>
              <a:rPr lang="lt-LT" dirty="0" err="1"/>
              <a:t>sis</a:t>
            </a:r>
            <a:r>
              <a:rPr lang="lt-LT" dirty="0"/>
              <a:t>, dvi</a:t>
            </a:r>
            <a:r>
              <a:rPr lang="lt-LT" b="1" dirty="0">
                <a:solidFill>
                  <a:srgbClr val="00B050"/>
                </a:solidFill>
              </a:rPr>
              <a:t>ą</a:t>
            </a:r>
            <a:r>
              <a:rPr lang="lt-LT" dirty="0"/>
              <a:t>sis ir kt., </a:t>
            </a:r>
            <a:r>
              <a:rPr lang="lt-LT" b="1" dirty="0">
                <a:solidFill>
                  <a:srgbClr val="00B050"/>
                </a:solidFill>
              </a:rPr>
              <a:t>ą</a:t>
            </a:r>
            <a:r>
              <a:rPr lang="lt-LT" dirty="0"/>
              <a:t>žuolas, </a:t>
            </a:r>
            <a:r>
              <a:rPr lang="lt-LT" b="1" dirty="0">
                <a:solidFill>
                  <a:srgbClr val="00B050"/>
                </a:solidFill>
              </a:rPr>
              <a:t>ą</a:t>
            </a:r>
            <a:r>
              <a:rPr lang="lt-LT" dirty="0"/>
              <a:t>žuolynas, </a:t>
            </a:r>
            <a:r>
              <a:rPr lang="lt-LT" b="1" dirty="0">
                <a:solidFill>
                  <a:srgbClr val="00B050"/>
                </a:solidFill>
              </a:rPr>
              <a:t>ą</a:t>
            </a:r>
            <a:r>
              <a:rPr lang="lt-LT" dirty="0"/>
              <a:t>žuolinis, </a:t>
            </a:r>
            <a:r>
              <a:rPr lang="lt-LT" b="1" dirty="0">
                <a:solidFill>
                  <a:srgbClr val="00B050"/>
                </a:solidFill>
              </a:rPr>
              <a:t>į</a:t>
            </a:r>
            <a:r>
              <a:rPr lang="lt-LT" dirty="0"/>
              <a:t>sčios, l</a:t>
            </a:r>
            <a:r>
              <a:rPr lang="lt-LT" b="1" dirty="0">
                <a:solidFill>
                  <a:srgbClr val="00B050"/>
                </a:solidFill>
              </a:rPr>
              <a:t>ę</a:t>
            </a:r>
            <a:r>
              <a:rPr lang="lt-LT" dirty="0"/>
              <a:t>šis, l</a:t>
            </a:r>
            <a:r>
              <a:rPr lang="lt-LT" b="1" dirty="0">
                <a:solidFill>
                  <a:srgbClr val="00B050"/>
                </a:solidFill>
              </a:rPr>
              <a:t>ę</a:t>
            </a:r>
            <a:r>
              <a:rPr lang="lt-LT" dirty="0"/>
              <a:t>šiukas, l</a:t>
            </a:r>
            <a:r>
              <a:rPr lang="lt-LT" b="1" dirty="0">
                <a:solidFill>
                  <a:srgbClr val="00B050"/>
                </a:solidFill>
              </a:rPr>
              <a:t>ę</a:t>
            </a:r>
            <a:r>
              <a:rPr lang="lt-LT" dirty="0"/>
              <a:t>šienė, v</a:t>
            </a:r>
            <a:r>
              <a:rPr lang="lt-LT" b="1" dirty="0">
                <a:solidFill>
                  <a:srgbClr val="00B050"/>
                </a:solidFill>
              </a:rPr>
              <a:t>ą</a:t>
            </a:r>
            <a:r>
              <a:rPr lang="lt-LT" dirty="0"/>
              <a:t>šas, v</a:t>
            </a:r>
            <a:r>
              <a:rPr lang="lt-LT" b="1" dirty="0">
                <a:solidFill>
                  <a:srgbClr val="00B050"/>
                </a:solidFill>
              </a:rPr>
              <a:t>ą</a:t>
            </a:r>
            <a:r>
              <a:rPr lang="lt-LT" dirty="0"/>
              <a:t>šelis, v</a:t>
            </a:r>
            <a:r>
              <a:rPr lang="lt-LT" b="1" dirty="0">
                <a:solidFill>
                  <a:srgbClr val="00B050"/>
                </a:solidFill>
              </a:rPr>
              <a:t>ą</a:t>
            </a:r>
            <a:r>
              <a:rPr lang="lt-LT" dirty="0"/>
              <a:t>škaras, ž</a:t>
            </a:r>
            <a:r>
              <a:rPr lang="lt-LT" b="1" dirty="0">
                <a:solidFill>
                  <a:srgbClr val="00B050"/>
                </a:solidFill>
              </a:rPr>
              <a:t>ą</a:t>
            </a:r>
            <a:r>
              <a:rPr lang="lt-LT" dirty="0"/>
              <a:t>sis, ž</a:t>
            </a:r>
            <a:r>
              <a:rPr lang="lt-LT" b="1" dirty="0">
                <a:solidFill>
                  <a:srgbClr val="00B050"/>
                </a:solidFill>
              </a:rPr>
              <a:t>ą</a:t>
            </a:r>
            <a:r>
              <a:rPr lang="lt-LT" dirty="0"/>
              <a:t>sinas, ž</a:t>
            </a:r>
            <a:r>
              <a:rPr lang="lt-LT" b="1" dirty="0">
                <a:solidFill>
                  <a:srgbClr val="00B050"/>
                </a:solidFill>
              </a:rPr>
              <a:t>ą</a:t>
            </a:r>
            <a:r>
              <a:rPr lang="lt-LT" dirty="0"/>
              <a:t>sidė, ž</a:t>
            </a:r>
            <a:r>
              <a:rPr lang="lt-LT" b="1" dirty="0">
                <a:solidFill>
                  <a:srgbClr val="00B050"/>
                </a:solidFill>
              </a:rPr>
              <a:t>ą</a:t>
            </a:r>
            <a:r>
              <a:rPr lang="lt-LT" dirty="0"/>
              <a:t>siena, ž</a:t>
            </a:r>
            <a:r>
              <a:rPr lang="lt-LT" b="1" dirty="0">
                <a:solidFill>
                  <a:srgbClr val="00B050"/>
                </a:solidFill>
              </a:rPr>
              <a:t>ą</a:t>
            </a:r>
            <a:r>
              <a:rPr lang="lt-LT" dirty="0"/>
              <a:t>slai, t</a:t>
            </a:r>
            <a:r>
              <a:rPr lang="lt-LT" b="1" dirty="0">
                <a:solidFill>
                  <a:srgbClr val="00B050"/>
                </a:solidFill>
              </a:rPr>
              <a:t>ę</a:t>
            </a:r>
            <a:r>
              <a:rPr lang="lt-LT" dirty="0"/>
              <a:t>vas, g</a:t>
            </a:r>
            <a:r>
              <a:rPr lang="lt-LT" b="1" dirty="0">
                <a:solidFill>
                  <a:srgbClr val="00B050"/>
                </a:solidFill>
              </a:rPr>
              <a:t>ę</a:t>
            </a:r>
            <a:r>
              <a:rPr lang="lt-LT" dirty="0"/>
              <a:t>šė. </a:t>
            </a:r>
          </a:p>
          <a:p>
            <a:endParaRPr lang="lt-LT" dirty="0"/>
          </a:p>
          <a:p>
            <a:endParaRPr lang="lt-LT" dirty="0"/>
          </a:p>
        </p:txBody>
      </p:sp>
      <p:pic>
        <p:nvPicPr>
          <p:cNvPr id="5" name="Paveikslėlis 4">
            <a:extLst>
              <a:ext uri="{FF2B5EF4-FFF2-40B4-BE49-F238E27FC236}">
                <a16:creationId xmlns:a16="http://schemas.microsoft.com/office/drawing/2014/main" id="{0A2E2877-81CD-38FD-9763-70D7C64D6162}"/>
              </a:ext>
            </a:extLst>
          </p:cNvPr>
          <p:cNvPicPr>
            <a:picLocks noChangeAspect="1"/>
          </p:cNvPicPr>
          <p:nvPr/>
        </p:nvPicPr>
        <p:blipFill>
          <a:blip r:embed="rId2"/>
          <a:stretch>
            <a:fillRect/>
          </a:stretch>
        </p:blipFill>
        <p:spPr>
          <a:xfrm>
            <a:off x="1775060" y="4623953"/>
            <a:ext cx="2139185" cy="1983293"/>
          </a:xfrm>
          <a:prstGeom prst="rect">
            <a:avLst/>
          </a:prstGeom>
        </p:spPr>
      </p:pic>
      <p:pic>
        <p:nvPicPr>
          <p:cNvPr id="6" name="Paveikslėlis 5">
            <a:extLst>
              <a:ext uri="{FF2B5EF4-FFF2-40B4-BE49-F238E27FC236}">
                <a16:creationId xmlns:a16="http://schemas.microsoft.com/office/drawing/2014/main" id="{9D646D78-80C3-9B22-62B0-973F7D13333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05965" y="4645358"/>
            <a:ext cx="2047009" cy="1683233"/>
          </a:xfrm>
          <a:prstGeom prst="rect">
            <a:avLst/>
          </a:prstGeom>
        </p:spPr>
      </p:pic>
      <p:pic>
        <p:nvPicPr>
          <p:cNvPr id="7" name="Paveikslėlis 6">
            <a:extLst>
              <a:ext uri="{FF2B5EF4-FFF2-40B4-BE49-F238E27FC236}">
                <a16:creationId xmlns:a16="http://schemas.microsoft.com/office/drawing/2014/main" id="{DD655E2E-A87C-8B59-CE55-A75D40586955}"/>
              </a:ext>
            </a:extLst>
          </p:cNvPr>
          <p:cNvPicPr>
            <a:picLocks noChangeAspect="1"/>
          </p:cNvPicPr>
          <p:nvPr/>
        </p:nvPicPr>
        <p:blipFill>
          <a:blip r:embed="rId5"/>
          <a:stretch>
            <a:fillRect/>
          </a:stretch>
        </p:blipFill>
        <p:spPr>
          <a:xfrm>
            <a:off x="10183187" y="4174361"/>
            <a:ext cx="1672608" cy="2432885"/>
          </a:xfrm>
          <a:prstGeom prst="rect">
            <a:avLst/>
          </a:prstGeom>
        </p:spPr>
      </p:pic>
      <p:pic>
        <p:nvPicPr>
          <p:cNvPr id="8" name="Paveikslėlis 7">
            <a:extLst>
              <a:ext uri="{FF2B5EF4-FFF2-40B4-BE49-F238E27FC236}">
                <a16:creationId xmlns:a16="http://schemas.microsoft.com/office/drawing/2014/main" id="{65D509A0-BB21-3CC5-C4CF-7A056EB67652}"/>
              </a:ext>
            </a:extLst>
          </p:cNvPr>
          <p:cNvPicPr>
            <a:picLocks noChangeAspect="1"/>
          </p:cNvPicPr>
          <p:nvPr/>
        </p:nvPicPr>
        <p:blipFill>
          <a:blip r:embed="rId6"/>
          <a:stretch>
            <a:fillRect/>
          </a:stretch>
        </p:blipFill>
        <p:spPr>
          <a:xfrm>
            <a:off x="6252974" y="4207629"/>
            <a:ext cx="3508281" cy="2361605"/>
          </a:xfrm>
          <a:prstGeom prst="rect">
            <a:avLst/>
          </a:prstGeom>
        </p:spPr>
      </p:pic>
      <p:pic>
        <p:nvPicPr>
          <p:cNvPr id="10" name="Paveikslėlis 9">
            <a:extLst>
              <a:ext uri="{FF2B5EF4-FFF2-40B4-BE49-F238E27FC236}">
                <a16:creationId xmlns:a16="http://schemas.microsoft.com/office/drawing/2014/main" id="{7CF4A505-9863-8FF2-201A-084E8A5AE667}"/>
              </a:ext>
            </a:extLst>
          </p:cNvPr>
          <p:cNvPicPr>
            <a:picLocks noChangeAspect="1"/>
          </p:cNvPicPr>
          <p:nvPr/>
        </p:nvPicPr>
        <p:blipFill>
          <a:blip r:embed="rId7"/>
          <a:stretch>
            <a:fillRect/>
          </a:stretch>
        </p:blipFill>
        <p:spPr>
          <a:xfrm>
            <a:off x="187498" y="4322449"/>
            <a:ext cx="1767993" cy="2118544"/>
          </a:xfrm>
          <a:prstGeom prst="rect">
            <a:avLst/>
          </a:prstGeom>
        </p:spPr>
      </p:pic>
    </p:spTree>
    <p:extLst>
      <p:ext uri="{BB962C8B-B14F-4D97-AF65-F5344CB8AC3E}">
        <p14:creationId xmlns:p14="http://schemas.microsoft.com/office/powerpoint/2010/main" val="264753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772906-C497-27C1-0AF7-1AD9EADAA0F4}"/>
              </a:ext>
            </a:extLst>
          </p:cNvPr>
          <p:cNvSpPr>
            <a:spLocks noGrp="1"/>
          </p:cNvSpPr>
          <p:nvPr>
            <p:ph type="title"/>
          </p:nvPr>
        </p:nvSpPr>
        <p:spPr/>
        <p:txBody>
          <a:bodyPr/>
          <a:lstStyle/>
          <a:p>
            <a:r>
              <a:rPr lang="lt-LT" dirty="0"/>
              <a:t>Pratimas. Įrašykite nosines raides </a:t>
            </a:r>
            <a:r>
              <a:rPr lang="lt-LT" b="1" i="1" dirty="0">
                <a:solidFill>
                  <a:srgbClr val="00B050"/>
                </a:solidFill>
              </a:rPr>
              <a:t>ą, ę</a:t>
            </a:r>
            <a:r>
              <a:rPr lang="lt-LT" b="1" dirty="0">
                <a:solidFill>
                  <a:srgbClr val="00B050"/>
                </a:solidFill>
              </a:rPr>
              <a:t> </a:t>
            </a:r>
            <a:r>
              <a:rPr lang="lt-LT" dirty="0"/>
              <a:t>ar </a:t>
            </a:r>
            <a:r>
              <a:rPr lang="lt-LT" b="1" i="1" dirty="0">
                <a:solidFill>
                  <a:srgbClr val="00B050"/>
                </a:solidFill>
              </a:rPr>
              <a:t>į</a:t>
            </a:r>
            <a:r>
              <a:rPr lang="lt-LT" b="1" dirty="0">
                <a:solidFill>
                  <a:srgbClr val="00B050"/>
                </a:solidFill>
              </a:rPr>
              <a:t>.</a:t>
            </a:r>
          </a:p>
        </p:txBody>
      </p:sp>
      <p:sp>
        <p:nvSpPr>
          <p:cNvPr id="3" name="Turinio vietos rezervavimo ženklas 2">
            <a:extLst>
              <a:ext uri="{FF2B5EF4-FFF2-40B4-BE49-F238E27FC236}">
                <a16:creationId xmlns:a16="http://schemas.microsoft.com/office/drawing/2014/main" id="{AF1B54A3-C17C-0023-F9AD-3B0BC324B57E}"/>
              </a:ext>
            </a:extLst>
          </p:cNvPr>
          <p:cNvSpPr>
            <a:spLocks noGrp="1"/>
          </p:cNvSpPr>
          <p:nvPr>
            <p:ph idx="1"/>
          </p:nvPr>
        </p:nvSpPr>
        <p:spPr/>
        <p:txBody>
          <a:bodyPr>
            <a:normAutofit fontScale="92500" lnSpcReduction="10000"/>
          </a:bodyPr>
          <a:lstStyle/>
          <a:p>
            <a:pPr marL="514350" indent="-514350" algn="just">
              <a:lnSpc>
                <a:spcPct val="110000"/>
              </a:lnSpc>
              <a:spcBef>
                <a:spcPts val="0"/>
              </a:spcBef>
              <a:buFont typeface="+mj-lt"/>
              <a:buAutoNum type="arabicPeriod"/>
            </a:pPr>
            <a:r>
              <a:rPr lang="lt-LT" dirty="0"/>
              <a:t>___sotis yra molinis glazūruotas indas su ___</a:t>
            </a:r>
            <a:r>
              <a:rPr lang="lt-LT" dirty="0" err="1"/>
              <a:t>sa</a:t>
            </a:r>
            <a:r>
              <a:rPr lang="lt-LT" dirty="0"/>
              <a:t> ir snapeliu alui, pienui, girai pilstyti. </a:t>
            </a:r>
          </a:p>
          <a:p>
            <a:pPr marL="514350" indent="-514350" algn="just">
              <a:lnSpc>
                <a:spcPct val="110000"/>
              </a:lnSpc>
              <a:spcBef>
                <a:spcPts val="0"/>
              </a:spcBef>
              <a:buFont typeface="+mj-lt"/>
              <a:buAutoNum type="arabicPeriod"/>
            </a:pPr>
            <a:r>
              <a:rPr lang="lt-LT" dirty="0" err="1"/>
              <a:t>L__šių</a:t>
            </a:r>
            <a:r>
              <a:rPr lang="lt-LT" dirty="0"/>
              <a:t> sriuba su daržovėmis yra labai sveika ir skani. </a:t>
            </a:r>
          </a:p>
          <a:p>
            <a:pPr marL="514350" indent="-514350" algn="just">
              <a:lnSpc>
                <a:spcPct val="110000"/>
              </a:lnSpc>
              <a:spcBef>
                <a:spcPts val="0"/>
              </a:spcBef>
              <a:buFont typeface="+mj-lt"/>
              <a:buAutoNum type="arabicPeriod"/>
            </a:pPr>
            <a:r>
              <a:rPr lang="lt-LT" dirty="0"/>
              <a:t>Senelė mokė anūkę nerti v___</a:t>
            </a:r>
            <a:r>
              <a:rPr lang="lt-LT" dirty="0" err="1"/>
              <a:t>šeliu</a:t>
            </a:r>
            <a:r>
              <a:rPr lang="lt-LT" dirty="0"/>
              <a:t> ir megzti virbalais.</a:t>
            </a:r>
          </a:p>
          <a:p>
            <a:pPr marL="514350" indent="-514350" algn="just">
              <a:lnSpc>
                <a:spcPct val="110000"/>
              </a:lnSpc>
              <a:spcBef>
                <a:spcPts val="0"/>
              </a:spcBef>
              <a:buFont typeface="+mj-lt"/>
              <a:buAutoNum type="arabicPeriod"/>
            </a:pPr>
            <a:r>
              <a:rPr lang="lt-LT" dirty="0"/>
              <a:t>Nilsas keliavo su laukinėmis ž___</a:t>
            </a:r>
            <a:r>
              <a:rPr lang="lt-LT" dirty="0" err="1"/>
              <a:t>simis</a:t>
            </a:r>
            <a:r>
              <a:rPr lang="lt-LT" dirty="0"/>
              <a:t> po Švediją.</a:t>
            </a:r>
          </a:p>
          <a:p>
            <a:pPr marL="514350" indent="-514350" algn="just">
              <a:lnSpc>
                <a:spcPct val="110000"/>
              </a:lnSpc>
              <a:spcBef>
                <a:spcPts val="0"/>
              </a:spcBef>
              <a:buFont typeface="+mj-lt"/>
              <a:buAutoNum type="arabicPeriod"/>
            </a:pPr>
            <a:r>
              <a:rPr lang="lt-LT" dirty="0"/>
              <a:t>Naudojant kontaktinius l___</a:t>
            </a:r>
            <a:r>
              <a:rPr lang="lt-LT" dirty="0" err="1"/>
              <a:t>šius</a:t>
            </a:r>
            <a:r>
              <a:rPr lang="lt-LT" dirty="0"/>
              <a:t> būtina laikytis jų priežiūros reikalavimų. </a:t>
            </a:r>
          </a:p>
          <a:p>
            <a:pPr marL="514350" indent="-514350" algn="just">
              <a:lnSpc>
                <a:spcPct val="110000"/>
              </a:lnSpc>
              <a:spcBef>
                <a:spcPts val="0"/>
              </a:spcBef>
              <a:buFont typeface="+mj-lt"/>
              <a:buAutoNum type="arabicPeriod"/>
            </a:pPr>
            <a:r>
              <a:rPr lang="lt-LT" dirty="0"/>
              <a:t>G__</a:t>
            </a:r>
            <a:r>
              <a:rPr lang="lt-LT" dirty="0" err="1"/>
              <a:t>šė</a:t>
            </a:r>
            <a:r>
              <a:rPr lang="lt-LT" dirty="0"/>
              <a:t> yra toks pelkių paukštis, panašus į gandrą, pilkasis garnys. </a:t>
            </a:r>
          </a:p>
          <a:p>
            <a:pPr marL="514350" indent="-514350" algn="just">
              <a:lnSpc>
                <a:spcPct val="110000"/>
              </a:lnSpc>
              <a:spcBef>
                <a:spcPts val="0"/>
              </a:spcBef>
              <a:buFont typeface="+mj-lt"/>
              <a:buAutoNum type="arabicPeriod"/>
            </a:pPr>
            <a:r>
              <a:rPr lang="lt-LT" dirty="0"/>
              <a:t>Ž__</a:t>
            </a:r>
            <a:r>
              <a:rPr lang="lt-LT" dirty="0" err="1"/>
              <a:t>slai</a:t>
            </a:r>
            <a:r>
              <a:rPr lang="lt-LT" dirty="0"/>
              <a:t> yra geležėlės arkliui žaboti, be jų to arklio nesuvaldysi.  </a:t>
            </a:r>
          </a:p>
          <a:p>
            <a:pPr marL="514350" indent="-514350" algn="just">
              <a:lnSpc>
                <a:spcPct val="110000"/>
              </a:lnSpc>
              <a:spcBef>
                <a:spcPts val="0"/>
              </a:spcBef>
              <a:buFont typeface="+mj-lt"/>
              <a:buAutoNum type="arabicPeriod"/>
            </a:pPr>
            <a:r>
              <a:rPr lang="lt-LT" b="0" i="0" dirty="0">
                <a:effectLst/>
                <a:latin typeface="Palemonas"/>
              </a:rPr>
              <a:t>„Pagirtos ___</a:t>
            </a:r>
            <a:r>
              <a:rPr lang="lt-LT" b="0" i="0" dirty="0" err="1">
                <a:effectLst/>
                <a:latin typeface="Palemonas"/>
              </a:rPr>
              <a:t>sčios</a:t>
            </a:r>
            <a:r>
              <a:rPr lang="lt-LT" b="0" i="0" dirty="0">
                <a:effectLst/>
                <a:latin typeface="Palemonas"/>
              </a:rPr>
              <a:t>, kurios tave nešiojo.“</a:t>
            </a:r>
            <a:endParaRPr lang="lt-LT" dirty="0"/>
          </a:p>
        </p:txBody>
      </p:sp>
      <p:pic>
        <p:nvPicPr>
          <p:cNvPr id="7" name="Paveikslėlis 6">
            <a:extLst>
              <a:ext uri="{FF2B5EF4-FFF2-40B4-BE49-F238E27FC236}">
                <a16:creationId xmlns:a16="http://schemas.microsoft.com/office/drawing/2014/main" id="{05CBFA12-E094-211D-4AD4-2EA807131E9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19478647">
            <a:off x="9329777" y="5098104"/>
            <a:ext cx="2133198" cy="2157717"/>
          </a:xfrm>
          <a:prstGeom prst="rect">
            <a:avLst/>
          </a:prstGeom>
        </p:spPr>
      </p:pic>
    </p:spTree>
    <p:extLst>
      <p:ext uri="{BB962C8B-B14F-4D97-AF65-F5344CB8AC3E}">
        <p14:creationId xmlns:p14="http://schemas.microsoft.com/office/powerpoint/2010/main" val="1617165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7BEF8EF-B09C-5795-F6F0-94985114EE36}"/>
              </a:ext>
            </a:extLst>
          </p:cNvPr>
          <p:cNvSpPr>
            <a:spLocks noGrp="1"/>
          </p:cNvSpPr>
          <p:nvPr>
            <p:ph type="title"/>
          </p:nvPr>
        </p:nvSpPr>
        <p:spPr>
          <a:xfrm>
            <a:off x="482321" y="574409"/>
            <a:ext cx="11515411" cy="1116279"/>
          </a:xfrm>
        </p:spPr>
        <p:txBody>
          <a:bodyPr>
            <a:noAutofit/>
          </a:bodyPr>
          <a:lstStyle/>
          <a:p>
            <a:r>
              <a:rPr lang="lt-LT" sz="3200" dirty="0"/>
              <a:t>Perskaitykite skelbimą ir legendą ir raskite žodžius, kurie atitinka taisyklę: </a:t>
            </a:r>
            <a:r>
              <a:rPr lang="lt-LT" sz="3200" dirty="0">
                <a:solidFill>
                  <a:srgbClr val="7030A0"/>
                </a:solidFill>
              </a:rPr>
              <a:t>balsės </a:t>
            </a:r>
            <a:r>
              <a:rPr lang="lt-LT" sz="3200" b="1" i="1" dirty="0">
                <a:solidFill>
                  <a:srgbClr val="00B050"/>
                </a:solidFill>
              </a:rPr>
              <a:t>ą, ę, į </a:t>
            </a:r>
            <a:r>
              <a:rPr lang="lt-LT" sz="3200" dirty="0">
                <a:solidFill>
                  <a:srgbClr val="7030A0"/>
                </a:solidFill>
              </a:rPr>
              <a:t>žodžių šaknyse rašomos, kai jomis žymimi garsai išlieka ilgi tiek kirčiuotame, tiek nekirčiuotame skiemenyje:</a:t>
            </a:r>
            <a:br>
              <a:rPr lang="lt-LT" sz="3200" dirty="0">
                <a:solidFill>
                  <a:srgbClr val="7030A0"/>
                </a:solidFill>
              </a:rPr>
            </a:br>
            <a:endParaRPr lang="lt-LT" sz="3200" dirty="0">
              <a:solidFill>
                <a:srgbClr val="7030A0"/>
              </a:solidFill>
            </a:endParaRPr>
          </a:p>
        </p:txBody>
      </p:sp>
      <p:sp>
        <p:nvSpPr>
          <p:cNvPr id="3" name="Turinio vietos rezervavimo ženklas 2">
            <a:extLst>
              <a:ext uri="{FF2B5EF4-FFF2-40B4-BE49-F238E27FC236}">
                <a16:creationId xmlns:a16="http://schemas.microsoft.com/office/drawing/2014/main" id="{5D617F90-E961-CDA8-FA69-342DD41EFBFD}"/>
              </a:ext>
            </a:extLst>
          </p:cNvPr>
          <p:cNvSpPr>
            <a:spLocks noGrp="1"/>
          </p:cNvSpPr>
          <p:nvPr>
            <p:ph idx="1"/>
          </p:nvPr>
        </p:nvSpPr>
        <p:spPr>
          <a:xfrm>
            <a:off x="371789" y="1738125"/>
            <a:ext cx="7420822" cy="4697645"/>
          </a:xfrm>
        </p:spPr>
        <p:txBody>
          <a:bodyPr>
            <a:noAutofit/>
          </a:bodyPr>
          <a:lstStyle/>
          <a:p>
            <a:pPr algn="just"/>
            <a:r>
              <a:rPr lang="lt-LT" sz="2400" dirty="0"/>
              <a:t>Jau ketvirtus metus iš eilės, lapkričio 8–10 dienomis, į Klaipėdą sugrįžta įspūdinga rudens šventė – „Šv. Martynas ir jo žąsys“. Šventės metu uostamiesčio senamiestis prisipildys Martyno legendos garsų, kvapnių gastronominių žąsienos patiekalų, o vakarų tamsą nušvies įspūdingi šviesos ir ugnies reginiai.</a:t>
            </a:r>
          </a:p>
          <a:p>
            <a:pPr marL="0" indent="0" algn="ctr">
              <a:buNone/>
            </a:pPr>
            <a:r>
              <a:rPr lang="lt-LT" sz="2400" dirty="0"/>
              <a:t>Legenda apie Šv. Martyną ir žąsis</a:t>
            </a:r>
          </a:p>
          <a:p>
            <a:pPr algn="just"/>
            <a:r>
              <a:rPr lang="lt-LT" sz="2400" dirty="0"/>
              <a:t>Pasak vienos legendos, kai Šv. Martynas buvo pasirinktas vyskupu, jis nenorėjo prisiimti šių pareigų dėl savo kuklumo ir pabėgo slėptis į žąsų tvartą. Tačiau žąsys pradėjo garsiai gagenti ir išdavė jo buvimo vietą. Dėl šios istorijos žąsys tapo simboliniu šventės elementu, o Šv. Martynas buvo priverstas sutikti tapti vyskupu.</a:t>
            </a:r>
          </a:p>
        </p:txBody>
      </p:sp>
      <p:pic>
        <p:nvPicPr>
          <p:cNvPr id="5" name="Paveikslėlis 4">
            <a:extLst>
              <a:ext uri="{FF2B5EF4-FFF2-40B4-BE49-F238E27FC236}">
                <a16:creationId xmlns:a16="http://schemas.microsoft.com/office/drawing/2014/main" id="{09E73188-9F48-BE4D-8131-17ACB0A33A80}"/>
              </a:ext>
            </a:extLst>
          </p:cNvPr>
          <p:cNvPicPr>
            <a:picLocks noChangeAspect="1"/>
          </p:cNvPicPr>
          <p:nvPr/>
        </p:nvPicPr>
        <p:blipFill>
          <a:blip r:embed="rId2"/>
          <a:stretch>
            <a:fillRect/>
          </a:stretch>
        </p:blipFill>
        <p:spPr>
          <a:xfrm>
            <a:off x="7975920" y="2081225"/>
            <a:ext cx="4021812" cy="4011447"/>
          </a:xfrm>
          <a:prstGeom prst="rect">
            <a:avLst/>
          </a:prstGeom>
        </p:spPr>
      </p:pic>
    </p:spTree>
    <p:extLst>
      <p:ext uri="{BB962C8B-B14F-4D97-AF65-F5344CB8AC3E}">
        <p14:creationId xmlns:p14="http://schemas.microsoft.com/office/powerpoint/2010/main" val="3910660311"/>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6873</TotalTime>
  <Words>2106</Words>
  <Application>Microsoft Office PowerPoint</Application>
  <PresentationFormat>Plačiaekranė</PresentationFormat>
  <Paragraphs>139</Paragraphs>
  <Slides>18</Slides>
  <Notes>2</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18</vt:i4>
      </vt:variant>
    </vt:vector>
  </HeadingPairs>
  <TitlesOfParts>
    <vt:vector size="23" baseType="lpstr">
      <vt:lpstr>Aptos</vt:lpstr>
      <vt:lpstr>Aptos Display</vt:lpstr>
      <vt:lpstr>Arial</vt:lpstr>
      <vt:lpstr>Palemonas</vt:lpstr>
      <vt:lpstr>„Office“ tema</vt:lpstr>
      <vt:lpstr>Tradicinė lietuvių kalbos rašyba</vt:lpstr>
      <vt:lpstr>Šiandien pamokoje</vt:lpstr>
      <vt:lpstr>Kuo savita lietuvių kalbos tradicinė rašyba?</vt:lpstr>
      <vt:lpstr>1. Kada rašomos nosinės balsės ą, ę, į, ų?</vt:lpstr>
      <vt:lpstr>Pratimas. Įrašykite nosines raides ą, ę ar į, ų.</vt:lpstr>
      <vt:lpstr>Perskaitykite legendą ir raskite žodžius, kurie atitinka taisyklę: nosines balses ą, ę, į, ų rašome tada, kai jos kilę iš dvigarsių an, en, in, un</vt:lpstr>
      <vt:lpstr>2. Kada rašomos nosinės balsės ą, ę, į? Įsidėmėtini žodžiai</vt:lpstr>
      <vt:lpstr>Pratimas. Įrašykite nosines raides ą, ę ar į.</vt:lpstr>
      <vt:lpstr>Perskaitykite skelbimą ir legendą ir raskite žodžius, kurie atitinka taisyklę: balsės ą, ę, į žodžių šaknyse rašomos, kai jomis žymimi garsai išlieka ilgi tiek kirčiuotame, tiek nekirčiuotame skiemenyje: </vt:lpstr>
      <vt:lpstr>3. Kada rašomos nosinės balsės ą, ę, į?</vt:lpstr>
      <vt:lpstr>Pratimas. Įrašykite nosines raides ą, ę ar į.</vt:lpstr>
      <vt:lpstr>Perskaitykite sakmę ir raskite žodžius, kurie atitinka taisyklę: balsės ą, ę, į žodžių šaknyse rašomos, kai jomis žymimi garsai giminiškuose žodžiuose kaitaliojasi tarpusavyje: </vt:lpstr>
      <vt:lpstr>Apie kokius Grįžulo Ratus kalbama?</vt:lpstr>
      <vt:lpstr>4. Kada rašomos nosinės balsės ą, ę?</vt:lpstr>
      <vt:lpstr>Pratimas. Įrašykite nosines raides ą ar ę.</vt:lpstr>
      <vt:lpstr>Perskaitykite sakmę ir raskite žodžius, kurie atitinka taisyklę: balsės ą, ę rašomos tik veiksmažodžių esamojo laiko (ką veikia?). </vt:lpstr>
      <vt:lpstr>Įtvirtinkime nosinių raidžių rašybos taisykles: </vt:lpstr>
      <vt:lpstr>Apibendrinkime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Zita  Bartkevičienė</dc:creator>
  <cp:lastModifiedBy>Zita  Bartkevičienė</cp:lastModifiedBy>
  <cp:revision>7</cp:revision>
  <dcterms:created xsi:type="dcterms:W3CDTF">2024-11-09T10:15:58Z</dcterms:created>
  <dcterms:modified xsi:type="dcterms:W3CDTF">2024-11-28T16:07:52Z</dcterms:modified>
</cp:coreProperties>
</file>